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7" r:id="rId4"/>
    <p:sldId id="258" r:id="rId5"/>
    <p:sldId id="259" r:id="rId6"/>
    <p:sldId id="261" r:id="rId7"/>
    <p:sldId id="260" r:id="rId8"/>
    <p:sldId id="262" r:id="rId9"/>
    <p:sldId id="263" r:id="rId10"/>
    <p:sldId id="264" r:id="rId11"/>
    <p:sldId id="265" r:id="rId12"/>
    <p:sldId id="266" r:id="rId13"/>
    <p:sldId id="267" r:id="rId14"/>
    <p:sldId id="268" r:id="rId15"/>
    <p:sldId id="270" r:id="rId16"/>
    <p:sldId id="269" r:id="rId17"/>
    <p:sldId id="271" r:id="rId18"/>
    <p:sldId id="273" r:id="rId19"/>
    <p:sldId id="272"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7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4EECCF02-23BF-44C4-993E-AE288CDD3F93}" type="datetimeFigureOut">
              <a:rPr lang="en-CA" smtClean="0"/>
              <a:t>2018-04-14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3767029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EECCF02-23BF-44C4-993E-AE288CDD3F93}" type="datetimeFigureOut">
              <a:rPr lang="en-CA" smtClean="0"/>
              <a:t>2018-04-14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180689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EECCF02-23BF-44C4-993E-AE288CDD3F93}" type="datetimeFigureOut">
              <a:rPr lang="en-CA" smtClean="0"/>
              <a:t>2018-04-14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61921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F80746A-BFAA-4D49-9887-0987F1E0DD3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19728471"/>
      </p:ext>
    </p:extLst>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777B104-1DF3-43FC-B285-AB948B11C49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60423065"/>
      </p:ext>
    </p:extLst>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4B8E49C-D542-4184-9716-0C25B1E127E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708780241"/>
      </p:ext>
    </p:extLst>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A3E7D4C-64E0-4D2A-B0F4-E207906D9EC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23641974"/>
      </p:ext>
    </p:extLst>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025CCE-F668-49F3-9D86-43826FC5AAF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88853253"/>
      </p:ext>
    </p:extLst>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B110D108-E801-4273-8DC6-15ECF142FE4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15276060"/>
      </p:ext>
    </p:extLst>
  </p:cSld>
  <p:clrMapOvr>
    <a:masterClrMapping/>
  </p:clrMapOvr>
  <p:transition>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A09BBF75-08B5-4CF8-851C-CA50031C4CA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87401935"/>
      </p:ext>
    </p:extLst>
  </p:cSld>
  <p:clrMapOvr>
    <a:masterClrMapping/>
  </p:clrMapOvr>
  <p:transition>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C529B5F-2FE4-4F16-9B61-AF884A4006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84031756"/>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EECCF02-23BF-44C4-993E-AE288CDD3F93}" type="datetimeFigureOut">
              <a:rPr lang="en-CA" smtClean="0"/>
              <a:t>2018-04-14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10853637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64EA369-CDE5-433F-8C25-E7FFB4B0F57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745462587"/>
      </p:ext>
    </p:extLst>
  </p:cSld>
  <p:clrMapOvr>
    <a:masterClrMapping/>
  </p:clrMapOvr>
  <p:transition>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E8B9609-DF7B-45D6-9CFA-4EBBCF6459B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86661930"/>
      </p:ext>
    </p:extLst>
  </p:cSld>
  <p:clrMapOvr>
    <a:masterClrMapping/>
  </p:clrMapOvr>
  <p:transition>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3A45F39-6811-4EDC-9AE7-F737FDF20CB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8356830"/>
      </p:ext>
    </p:extLst>
  </p:cSld>
  <p:clrMapOvr>
    <a:masterClrMapping/>
  </p:clrMapOvr>
  <p:transition>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F80746A-BFAA-4D49-9887-0987F1E0DD3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51627927"/>
      </p:ext>
    </p:extLst>
  </p:cSld>
  <p:clrMapOvr>
    <a:masterClrMapping/>
  </p:clrMapOvr>
  <p:transition>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777B104-1DF3-43FC-B285-AB948B11C49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24629658"/>
      </p:ext>
    </p:extLst>
  </p:cSld>
  <p:clrMapOvr>
    <a:masterClrMapping/>
  </p:clrMapOvr>
  <p:transition>
    <p:rand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4B8E49C-D542-4184-9716-0C25B1E127E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52253381"/>
      </p:ext>
    </p:extLst>
  </p:cSld>
  <p:clrMapOvr>
    <a:masterClrMapping/>
  </p:clrMapOvr>
  <p:transition>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A3E7D4C-64E0-4D2A-B0F4-E207906D9EC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44085747"/>
      </p:ext>
    </p:extLst>
  </p:cSld>
  <p:clrMapOvr>
    <a:masterClrMapping/>
  </p:clrMapOvr>
  <p:transition>
    <p:rand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025CCE-F668-49F3-9D86-43826FC5AAF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80496665"/>
      </p:ext>
    </p:extLst>
  </p:cSld>
  <p:clrMapOvr>
    <a:masterClrMapping/>
  </p:clrMapOvr>
  <p:transition>
    <p:rand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B110D108-E801-4273-8DC6-15ECF142FE4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23702526"/>
      </p:ext>
    </p:extLst>
  </p:cSld>
  <p:clrMapOvr>
    <a:masterClrMapping/>
  </p:clrMapOvr>
  <p:transition>
    <p:rand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A09BBF75-08B5-4CF8-851C-CA50031C4CA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69767643"/>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ECCF02-23BF-44C4-993E-AE288CDD3F93}" type="datetimeFigureOut">
              <a:rPr lang="en-CA" smtClean="0"/>
              <a:t>2018-04-14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1852468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C529B5F-2FE4-4F16-9B61-AF884A4006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22050289"/>
      </p:ext>
    </p:extLst>
  </p:cSld>
  <p:clrMapOvr>
    <a:masterClrMapping/>
  </p:clrMapOvr>
  <p:transition>
    <p:rand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64EA369-CDE5-433F-8C25-E7FFB4B0F57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31170755"/>
      </p:ext>
    </p:extLst>
  </p:cSld>
  <p:clrMapOvr>
    <a:masterClrMapping/>
  </p:clrMapOvr>
  <p:transition>
    <p:rand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E8B9609-DF7B-45D6-9CFA-4EBBCF6459B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6856639"/>
      </p:ext>
    </p:extLst>
  </p:cSld>
  <p:clrMapOvr>
    <a:masterClrMapping/>
  </p:clrMapOvr>
  <p:transition>
    <p:rand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3A45F39-6811-4EDC-9AE7-F737FDF20CB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11455865"/>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4EECCF02-23BF-44C4-993E-AE288CDD3F93}" type="datetimeFigureOut">
              <a:rPr lang="en-CA" smtClean="0"/>
              <a:t>2018-04-14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590073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4EECCF02-23BF-44C4-993E-AE288CDD3F93}" type="datetimeFigureOut">
              <a:rPr lang="en-CA" smtClean="0"/>
              <a:t>2018-04-14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344437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4EECCF02-23BF-44C4-993E-AE288CDD3F93}" type="datetimeFigureOut">
              <a:rPr lang="en-CA" smtClean="0"/>
              <a:t>2018-04-14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3181820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ECCF02-23BF-44C4-993E-AE288CDD3F93}" type="datetimeFigureOut">
              <a:rPr lang="en-CA" smtClean="0"/>
              <a:t>2018-04-14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2327867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ECCF02-23BF-44C4-993E-AE288CDD3F93}" type="datetimeFigureOut">
              <a:rPr lang="en-CA" smtClean="0"/>
              <a:t>2018-04-14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239302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ECCF02-23BF-44C4-993E-AE288CDD3F93}" type="datetimeFigureOut">
              <a:rPr lang="en-CA" smtClean="0"/>
              <a:t>2018-04-14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3C16A8B-7EEF-48A5-9DEB-CCA413B29A79}" type="slidenum">
              <a:rPr lang="en-CA" smtClean="0"/>
              <a:t>‹#›</a:t>
            </a:fld>
            <a:endParaRPr lang="en-CA"/>
          </a:p>
        </p:txBody>
      </p:sp>
    </p:spTree>
    <p:extLst>
      <p:ext uri="{BB962C8B-B14F-4D97-AF65-F5344CB8AC3E}">
        <p14:creationId xmlns:p14="http://schemas.microsoft.com/office/powerpoint/2010/main" val="3158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ECCF02-23BF-44C4-993E-AE288CDD3F93}" type="datetimeFigureOut">
              <a:rPr lang="en-CA" smtClean="0"/>
              <a:t>2018-04-14</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16A8B-7EEF-48A5-9DEB-CCA413B29A79}" type="slidenum">
              <a:rPr lang="en-CA" smtClean="0"/>
              <a:t>‹#›</a:t>
            </a:fld>
            <a:endParaRPr lang="en-CA"/>
          </a:p>
        </p:txBody>
      </p:sp>
    </p:spTree>
    <p:extLst>
      <p:ext uri="{BB962C8B-B14F-4D97-AF65-F5344CB8AC3E}">
        <p14:creationId xmlns:p14="http://schemas.microsoft.com/office/powerpoint/2010/main" val="2306344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Genus Streptococcus</a:t>
            </a:r>
          </a:p>
        </p:txBody>
      </p:sp>
      <p:sp>
        <p:nvSpPr>
          <p:cNvPr id="24579" name="Rectangle 1027"/>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er text styles</a:t>
            </a:r>
          </a:p>
          <a:p>
            <a:pPr lvl="1"/>
            <a:r>
              <a:rPr lang="en-US" smtClean="0"/>
              <a:t>  Second level</a:t>
            </a:r>
          </a:p>
          <a:p>
            <a:pPr lvl="2"/>
            <a:r>
              <a:rPr lang="en-US" smtClean="0"/>
              <a:t> Third level</a:t>
            </a:r>
          </a:p>
          <a:p>
            <a:pPr lvl="3"/>
            <a:r>
              <a:rPr lang="en-US" smtClean="0"/>
              <a:t> Fourth level</a:t>
            </a:r>
          </a:p>
          <a:p>
            <a:pPr lvl="4"/>
            <a:r>
              <a:rPr lang="en-US" smtClean="0"/>
              <a:t> Fifth level</a:t>
            </a:r>
          </a:p>
        </p:txBody>
      </p:sp>
      <p:sp>
        <p:nvSpPr>
          <p:cNvPr id="24580" name="Rectangle 1028"/>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400" b="0">
                <a:latin typeface="Times New Roman" pitchFamily="18" charset="0"/>
              </a:defRPr>
            </a:lvl1pPr>
          </a:lstStyle>
          <a:p>
            <a:pPr fontAlgn="base">
              <a:spcAft>
                <a:spcPct val="0"/>
              </a:spcAft>
            </a:pPr>
            <a:endParaRPr lang="en-US">
              <a:solidFill>
                <a:srgbClr val="000000"/>
              </a:solidFill>
            </a:endParaRPr>
          </a:p>
        </p:txBody>
      </p:sp>
      <p:sp>
        <p:nvSpPr>
          <p:cNvPr id="24581" name="Rectangle 102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defRPr sz="1400" b="0">
                <a:latin typeface="Times New Roman" pitchFamily="18" charset="0"/>
              </a:defRPr>
            </a:lvl1pPr>
          </a:lstStyle>
          <a:p>
            <a:pPr fontAlgn="base">
              <a:spcAft>
                <a:spcPct val="0"/>
              </a:spcAft>
            </a:pPr>
            <a:endParaRPr lang="en-US">
              <a:solidFill>
                <a:srgbClr val="000000"/>
              </a:solidFill>
            </a:endParaRPr>
          </a:p>
        </p:txBody>
      </p:sp>
      <p:sp>
        <p:nvSpPr>
          <p:cNvPr id="24582" name="Rectangle 1030"/>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b="0">
                <a:latin typeface="Times New Roman" pitchFamily="18" charset="0"/>
              </a:defRPr>
            </a:lvl1pPr>
          </a:lstStyle>
          <a:p>
            <a:pPr fontAlgn="base">
              <a:spcAft>
                <a:spcPct val="0"/>
              </a:spcAft>
            </a:pPr>
            <a:fld id="{C368E3B5-83B4-4D0B-A80A-14CDEA26EE48}" type="slidenum">
              <a:rPr lang="en-US">
                <a:solidFill>
                  <a:srgbClr val="000000"/>
                </a:solidFill>
              </a:rPr>
              <a:pPr fontAlgn="base">
                <a:spcAft>
                  <a:spcPct val="0"/>
                </a:spcAft>
              </a:pPr>
              <a:t>‹#›</a:t>
            </a:fld>
            <a:endParaRPr lang="en-US">
              <a:solidFill>
                <a:srgbClr val="000000"/>
              </a:solidFill>
            </a:endParaRPr>
          </a:p>
        </p:txBody>
      </p:sp>
    </p:spTree>
    <p:extLst>
      <p:ext uri="{BB962C8B-B14F-4D97-AF65-F5344CB8AC3E}">
        <p14:creationId xmlns:p14="http://schemas.microsoft.com/office/powerpoint/2010/main" val="3328926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random/>
  </p:transition>
  <p:txStyles>
    <p:titleStyle>
      <a:lvl1pPr algn="ctr" rtl="0" fontAlgn="base">
        <a:spcBef>
          <a:spcPct val="0"/>
        </a:spcBef>
        <a:spcAft>
          <a:spcPct val="0"/>
        </a:spcAft>
        <a:defRPr sz="4400" b="1" i="1">
          <a:solidFill>
            <a:schemeClr val="tx1"/>
          </a:solidFill>
          <a:latin typeface="+mj-lt"/>
          <a:ea typeface="+mj-ea"/>
          <a:cs typeface="+mj-cs"/>
        </a:defRPr>
      </a:lvl1pPr>
      <a:lvl2pPr algn="ctr" rtl="0" fontAlgn="base">
        <a:spcBef>
          <a:spcPct val="0"/>
        </a:spcBef>
        <a:spcAft>
          <a:spcPct val="0"/>
        </a:spcAft>
        <a:defRPr sz="4400" b="1" i="1">
          <a:solidFill>
            <a:schemeClr val="tx1"/>
          </a:solidFill>
          <a:latin typeface="Arial" charset="0"/>
        </a:defRPr>
      </a:lvl2pPr>
      <a:lvl3pPr algn="ctr" rtl="0" fontAlgn="base">
        <a:spcBef>
          <a:spcPct val="0"/>
        </a:spcBef>
        <a:spcAft>
          <a:spcPct val="0"/>
        </a:spcAft>
        <a:defRPr sz="4400" b="1" i="1">
          <a:solidFill>
            <a:schemeClr val="tx1"/>
          </a:solidFill>
          <a:latin typeface="Arial" charset="0"/>
        </a:defRPr>
      </a:lvl3pPr>
      <a:lvl4pPr algn="ctr" rtl="0" fontAlgn="base">
        <a:spcBef>
          <a:spcPct val="0"/>
        </a:spcBef>
        <a:spcAft>
          <a:spcPct val="0"/>
        </a:spcAft>
        <a:defRPr sz="4400" b="1" i="1">
          <a:solidFill>
            <a:schemeClr val="tx1"/>
          </a:solidFill>
          <a:latin typeface="Arial" charset="0"/>
        </a:defRPr>
      </a:lvl4pPr>
      <a:lvl5pPr algn="ctr" rtl="0" fontAlgn="base">
        <a:spcBef>
          <a:spcPct val="0"/>
        </a:spcBef>
        <a:spcAft>
          <a:spcPct val="0"/>
        </a:spcAft>
        <a:defRPr sz="4400" b="1" i="1">
          <a:solidFill>
            <a:schemeClr val="tx1"/>
          </a:solidFill>
          <a:latin typeface="Arial" charset="0"/>
        </a:defRPr>
      </a:lvl5pPr>
      <a:lvl6pPr marL="457200" algn="ctr" rtl="0" fontAlgn="base">
        <a:spcBef>
          <a:spcPct val="0"/>
        </a:spcBef>
        <a:spcAft>
          <a:spcPct val="0"/>
        </a:spcAft>
        <a:defRPr sz="4400" b="1" i="1">
          <a:solidFill>
            <a:schemeClr val="tx1"/>
          </a:solidFill>
          <a:latin typeface="Arial" charset="0"/>
        </a:defRPr>
      </a:lvl6pPr>
      <a:lvl7pPr marL="914400" algn="ctr" rtl="0" fontAlgn="base">
        <a:spcBef>
          <a:spcPct val="0"/>
        </a:spcBef>
        <a:spcAft>
          <a:spcPct val="0"/>
        </a:spcAft>
        <a:defRPr sz="4400" b="1" i="1">
          <a:solidFill>
            <a:schemeClr val="tx1"/>
          </a:solidFill>
          <a:latin typeface="Arial" charset="0"/>
        </a:defRPr>
      </a:lvl7pPr>
      <a:lvl8pPr marL="1371600" algn="ctr" rtl="0" fontAlgn="base">
        <a:spcBef>
          <a:spcPct val="0"/>
        </a:spcBef>
        <a:spcAft>
          <a:spcPct val="0"/>
        </a:spcAft>
        <a:defRPr sz="4400" b="1" i="1">
          <a:solidFill>
            <a:schemeClr val="tx1"/>
          </a:solidFill>
          <a:latin typeface="Arial" charset="0"/>
        </a:defRPr>
      </a:lvl8pPr>
      <a:lvl9pPr marL="1828800" algn="ctr" rtl="0" fontAlgn="base">
        <a:spcBef>
          <a:spcPct val="0"/>
        </a:spcBef>
        <a:spcAft>
          <a:spcPct val="0"/>
        </a:spcAft>
        <a:defRPr sz="4400" b="1" i="1">
          <a:solidFill>
            <a:schemeClr val="tx1"/>
          </a:solidFill>
          <a:latin typeface="Arial" charset="0"/>
        </a:defRPr>
      </a:lvl9pPr>
    </p:titleStyle>
    <p:bodyStyle>
      <a:lvl1pPr marL="342900" indent="-342900" algn="l" rtl="0" fontAlgn="base">
        <a:spcBef>
          <a:spcPct val="20000"/>
        </a:spcBef>
        <a:spcAft>
          <a:spcPct val="0"/>
        </a:spcAft>
        <a:buChar char="•"/>
        <a:defRPr sz="3200" b="1">
          <a:solidFill>
            <a:schemeClr val="bg1"/>
          </a:solidFill>
          <a:latin typeface="+mn-lt"/>
          <a:ea typeface="+mn-ea"/>
          <a:cs typeface="+mn-cs"/>
        </a:defRPr>
      </a:lvl1pPr>
      <a:lvl2pPr marL="742950" indent="-285750" algn="l" rtl="0" fontAlgn="base">
        <a:spcBef>
          <a:spcPct val="20000"/>
        </a:spcBef>
        <a:spcAft>
          <a:spcPct val="0"/>
        </a:spcAft>
        <a:buFont typeface="Wingdings" pitchFamily="2" charset="2"/>
        <a:buChar char="ü"/>
        <a:defRPr sz="2800" b="1">
          <a:solidFill>
            <a:schemeClr val="bg1"/>
          </a:solidFill>
          <a:latin typeface="+mn-lt"/>
        </a:defRPr>
      </a:lvl2pPr>
      <a:lvl3pPr marL="1143000" indent="-228600" algn="l" rtl="0" fontAlgn="base">
        <a:spcBef>
          <a:spcPct val="20000"/>
        </a:spcBef>
        <a:spcAft>
          <a:spcPct val="0"/>
        </a:spcAft>
        <a:buChar char="•"/>
        <a:defRPr sz="2400" b="1">
          <a:solidFill>
            <a:schemeClr val="hlink"/>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Genus Streptococcus</a:t>
            </a:r>
          </a:p>
        </p:txBody>
      </p:sp>
      <p:sp>
        <p:nvSpPr>
          <p:cNvPr id="24579" name="Rectangle 1027"/>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er text styles</a:t>
            </a:r>
          </a:p>
          <a:p>
            <a:pPr lvl="1"/>
            <a:r>
              <a:rPr lang="en-US" smtClean="0"/>
              <a:t>  Second level</a:t>
            </a:r>
          </a:p>
          <a:p>
            <a:pPr lvl="2"/>
            <a:r>
              <a:rPr lang="en-US" smtClean="0"/>
              <a:t> Third level</a:t>
            </a:r>
          </a:p>
          <a:p>
            <a:pPr lvl="3"/>
            <a:r>
              <a:rPr lang="en-US" smtClean="0"/>
              <a:t> Fourth level</a:t>
            </a:r>
          </a:p>
          <a:p>
            <a:pPr lvl="4"/>
            <a:r>
              <a:rPr lang="en-US" smtClean="0"/>
              <a:t> Fifth level</a:t>
            </a:r>
          </a:p>
        </p:txBody>
      </p:sp>
      <p:sp>
        <p:nvSpPr>
          <p:cNvPr id="24580" name="Rectangle 1028"/>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400" b="0">
                <a:latin typeface="Times New Roman" pitchFamily="18" charset="0"/>
              </a:defRPr>
            </a:lvl1pPr>
          </a:lstStyle>
          <a:p>
            <a:pPr fontAlgn="base">
              <a:spcAft>
                <a:spcPct val="0"/>
              </a:spcAft>
            </a:pPr>
            <a:endParaRPr lang="en-US">
              <a:solidFill>
                <a:srgbClr val="000000"/>
              </a:solidFill>
            </a:endParaRPr>
          </a:p>
        </p:txBody>
      </p:sp>
      <p:sp>
        <p:nvSpPr>
          <p:cNvPr id="24581" name="Rectangle 102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defRPr sz="1400" b="0">
                <a:latin typeface="Times New Roman" pitchFamily="18" charset="0"/>
              </a:defRPr>
            </a:lvl1pPr>
          </a:lstStyle>
          <a:p>
            <a:pPr fontAlgn="base">
              <a:spcAft>
                <a:spcPct val="0"/>
              </a:spcAft>
            </a:pPr>
            <a:endParaRPr lang="en-US">
              <a:solidFill>
                <a:srgbClr val="000000"/>
              </a:solidFill>
            </a:endParaRPr>
          </a:p>
        </p:txBody>
      </p:sp>
      <p:sp>
        <p:nvSpPr>
          <p:cNvPr id="24582" name="Rectangle 1030"/>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b="0">
                <a:latin typeface="Times New Roman" pitchFamily="18" charset="0"/>
              </a:defRPr>
            </a:lvl1pPr>
          </a:lstStyle>
          <a:p>
            <a:pPr fontAlgn="base">
              <a:spcAft>
                <a:spcPct val="0"/>
              </a:spcAft>
            </a:pPr>
            <a:fld id="{C368E3B5-83B4-4D0B-A80A-14CDEA26EE48}" type="slidenum">
              <a:rPr lang="en-US">
                <a:solidFill>
                  <a:srgbClr val="000000"/>
                </a:solidFill>
              </a:rPr>
              <a:pPr fontAlgn="base">
                <a:spcAft>
                  <a:spcPct val="0"/>
                </a:spcAft>
              </a:pPr>
              <a:t>‹#›</a:t>
            </a:fld>
            <a:endParaRPr lang="en-US">
              <a:solidFill>
                <a:srgbClr val="000000"/>
              </a:solidFill>
            </a:endParaRPr>
          </a:p>
        </p:txBody>
      </p:sp>
    </p:spTree>
    <p:extLst>
      <p:ext uri="{BB962C8B-B14F-4D97-AF65-F5344CB8AC3E}">
        <p14:creationId xmlns:p14="http://schemas.microsoft.com/office/powerpoint/2010/main" val="39669320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random/>
  </p:transition>
  <p:txStyles>
    <p:titleStyle>
      <a:lvl1pPr algn="ctr" rtl="0" fontAlgn="base">
        <a:spcBef>
          <a:spcPct val="0"/>
        </a:spcBef>
        <a:spcAft>
          <a:spcPct val="0"/>
        </a:spcAft>
        <a:defRPr sz="4400" b="1" i="1">
          <a:solidFill>
            <a:schemeClr val="tx1"/>
          </a:solidFill>
          <a:latin typeface="+mj-lt"/>
          <a:ea typeface="+mj-ea"/>
          <a:cs typeface="+mj-cs"/>
        </a:defRPr>
      </a:lvl1pPr>
      <a:lvl2pPr algn="ctr" rtl="0" fontAlgn="base">
        <a:spcBef>
          <a:spcPct val="0"/>
        </a:spcBef>
        <a:spcAft>
          <a:spcPct val="0"/>
        </a:spcAft>
        <a:defRPr sz="4400" b="1" i="1">
          <a:solidFill>
            <a:schemeClr val="tx1"/>
          </a:solidFill>
          <a:latin typeface="Arial" charset="0"/>
        </a:defRPr>
      </a:lvl2pPr>
      <a:lvl3pPr algn="ctr" rtl="0" fontAlgn="base">
        <a:spcBef>
          <a:spcPct val="0"/>
        </a:spcBef>
        <a:spcAft>
          <a:spcPct val="0"/>
        </a:spcAft>
        <a:defRPr sz="4400" b="1" i="1">
          <a:solidFill>
            <a:schemeClr val="tx1"/>
          </a:solidFill>
          <a:latin typeface="Arial" charset="0"/>
        </a:defRPr>
      </a:lvl3pPr>
      <a:lvl4pPr algn="ctr" rtl="0" fontAlgn="base">
        <a:spcBef>
          <a:spcPct val="0"/>
        </a:spcBef>
        <a:spcAft>
          <a:spcPct val="0"/>
        </a:spcAft>
        <a:defRPr sz="4400" b="1" i="1">
          <a:solidFill>
            <a:schemeClr val="tx1"/>
          </a:solidFill>
          <a:latin typeface="Arial" charset="0"/>
        </a:defRPr>
      </a:lvl4pPr>
      <a:lvl5pPr algn="ctr" rtl="0" fontAlgn="base">
        <a:spcBef>
          <a:spcPct val="0"/>
        </a:spcBef>
        <a:spcAft>
          <a:spcPct val="0"/>
        </a:spcAft>
        <a:defRPr sz="4400" b="1" i="1">
          <a:solidFill>
            <a:schemeClr val="tx1"/>
          </a:solidFill>
          <a:latin typeface="Arial" charset="0"/>
        </a:defRPr>
      </a:lvl5pPr>
      <a:lvl6pPr marL="457200" algn="ctr" rtl="0" fontAlgn="base">
        <a:spcBef>
          <a:spcPct val="0"/>
        </a:spcBef>
        <a:spcAft>
          <a:spcPct val="0"/>
        </a:spcAft>
        <a:defRPr sz="4400" b="1" i="1">
          <a:solidFill>
            <a:schemeClr val="tx1"/>
          </a:solidFill>
          <a:latin typeface="Arial" charset="0"/>
        </a:defRPr>
      </a:lvl6pPr>
      <a:lvl7pPr marL="914400" algn="ctr" rtl="0" fontAlgn="base">
        <a:spcBef>
          <a:spcPct val="0"/>
        </a:spcBef>
        <a:spcAft>
          <a:spcPct val="0"/>
        </a:spcAft>
        <a:defRPr sz="4400" b="1" i="1">
          <a:solidFill>
            <a:schemeClr val="tx1"/>
          </a:solidFill>
          <a:latin typeface="Arial" charset="0"/>
        </a:defRPr>
      </a:lvl7pPr>
      <a:lvl8pPr marL="1371600" algn="ctr" rtl="0" fontAlgn="base">
        <a:spcBef>
          <a:spcPct val="0"/>
        </a:spcBef>
        <a:spcAft>
          <a:spcPct val="0"/>
        </a:spcAft>
        <a:defRPr sz="4400" b="1" i="1">
          <a:solidFill>
            <a:schemeClr val="tx1"/>
          </a:solidFill>
          <a:latin typeface="Arial" charset="0"/>
        </a:defRPr>
      </a:lvl8pPr>
      <a:lvl9pPr marL="1828800" algn="ctr" rtl="0" fontAlgn="base">
        <a:spcBef>
          <a:spcPct val="0"/>
        </a:spcBef>
        <a:spcAft>
          <a:spcPct val="0"/>
        </a:spcAft>
        <a:defRPr sz="4400" b="1" i="1">
          <a:solidFill>
            <a:schemeClr val="tx1"/>
          </a:solidFill>
          <a:latin typeface="Arial" charset="0"/>
        </a:defRPr>
      </a:lvl9pPr>
    </p:titleStyle>
    <p:bodyStyle>
      <a:lvl1pPr marL="342900" indent="-342900" algn="l" rtl="0" fontAlgn="base">
        <a:spcBef>
          <a:spcPct val="20000"/>
        </a:spcBef>
        <a:spcAft>
          <a:spcPct val="0"/>
        </a:spcAft>
        <a:buChar char="•"/>
        <a:defRPr sz="3200" b="1">
          <a:solidFill>
            <a:schemeClr val="bg1"/>
          </a:solidFill>
          <a:latin typeface="+mn-lt"/>
          <a:ea typeface="+mn-ea"/>
          <a:cs typeface="+mn-cs"/>
        </a:defRPr>
      </a:lvl1pPr>
      <a:lvl2pPr marL="742950" indent="-285750" algn="l" rtl="0" fontAlgn="base">
        <a:spcBef>
          <a:spcPct val="20000"/>
        </a:spcBef>
        <a:spcAft>
          <a:spcPct val="0"/>
        </a:spcAft>
        <a:buFont typeface="Wingdings" pitchFamily="2" charset="2"/>
        <a:buChar char="ü"/>
        <a:defRPr sz="2800" b="1">
          <a:solidFill>
            <a:schemeClr val="bg1"/>
          </a:solidFill>
          <a:latin typeface="+mn-lt"/>
        </a:defRPr>
      </a:lvl2pPr>
      <a:lvl3pPr marL="1143000" indent="-228600" algn="l" rtl="0" fontAlgn="base">
        <a:spcBef>
          <a:spcPct val="20000"/>
        </a:spcBef>
        <a:spcAft>
          <a:spcPct val="0"/>
        </a:spcAft>
        <a:buChar char="•"/>
        <a:defRPr sz="2400" b="1">
          <a:solidFill>
            <a:schemeClr val="hlink"/>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628800"/>
            <a:ext cx="7848872" cy="2246769"/>
          </a:xfrm>
          <a:prstGeom prst="rect">
            <a:avLst/>
          </a:prstGeom>
        </p:spPr>
        <p:txBody>
          <a:bodyPr wrap="square">
            <a:spAutoFit/>
          </a:bodyPr>
          <a:lstStyle/>
          <a:p>
            <a:pPr algn="ctr"/>
            <a:r>
              <a:rPr lang="en-CA" sz="2800" dirty="0" smtClean="0">
                <a:latin typeface="Times New Roman" pitchFamily="18" charset="0"/>
                <a:cs typeface="Times New Roman" pitchFamily="18" charset="0"/>
              </a:rPr>
              <a:t>Salmonellae are often pathogenic for humans or animals when acquired by the oral route. They are transmitted from animals and animal products to humans, where they </a:t>
            </a:r>
            <a:r>
              <a:rPr lang="en-CA" sz="2800" dirty="0" smtClean="0">
                <a:solidFill>
                  <a:srgbClr val="FF0000"/>
                </a:solidFill>
                <a:latin typeface="Times New Roman" pitchFamily="18" charset="0"/>
                <a:cs typeface="Times New Roman" pitchFamily="18" charset="0"/>
              </a:rPr>
              <a:t>cause enteritis, systemic infection, and enteric fever.</a:t>
            </a:r>
            <a:endParaRPr lang="en-CA" sz="2800" dirty="0">
              <a:solidFill>
                <a:srgbClr val="FF0000"/>
              </a:solidFill>
              <a:latin typeface="Times New Roman" pitchFamily="18" charset="0"/>
              <a:cs typeface="Times New Roman" pitchFamily="18" charset="0"/>
            </a:endParaRPr>
          </a:p>
        </p:txBody>
      </p:sp>
      <p:sp>
        <p:nvSpPr>
          <p:cNvPr id="4" name="TextBox 3"/>
          <p:cNvSpPr txBox="1"/>
          <p:nvPr/>
        </p:nvSpPr>
        <p:spPr>
          <a:xfrm>
            <a:off x="2771800" y="476672"/>
            <a:ext cx="3417923" cy="707886"/>
          </a:xfrm>
          <a:prstGeom prst="rect">
            <a:avLst/>
          </a:prstGeom>
          <a:noFill/>
        </p:spPr>
        <p:txBody>
          <a:bodyPr wrap="none" rtlCol="0">
            <a:spAutoFit/>
          </a:bodyPr>
          <a:lstStyle/>
          <a:p>
            <a:r>
              <a:rPr lang="en-CA" sz="4000" dirty="0" smtClean="0">
                <a:latin typeface="Times New Roman" pitchFamily="18" charset="0"/>
                <a:cs typeface="Times New Roman" pitchFamily="18" charset="0"/>
              </a:rPr>
              <a:t>The Salmonella</a:t>
            </a:r>
            <a:endParaRPr lang="en-CA" sz="4000" dirty="0">
              <a:latin typeface="Times New Roman" pitchFamily="18" charset="0"/>
              <a:cs typeface="Times New Roman" pitchFamily="18" charset="0"/>
            </a:endParaRPr>
          </a:p>
        </p:txBody>
      </p:sp>
    </p:spTree>
    <p:extLst>
      <p:ext uri="{BB962C8B-B14F-4D97-AF65-F5344CB8AC3E}">
        <p14:creationId xmlns:p14="http://schemas.microsoft.com/office/powerpoint/2010/main" val="4167287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51344"/>
            <a:ext cx="8208912" cy="1938992"/>
          </a:xfrm>
          <a:prstGeom prst="rect">
            <a:avLst/>
          </a:prstGeom>
        </p:spPr>
        <p:txBody>
          <a:bodyPr wrap="square">
            <a:spAutoFit/>
          </a:bodyPr>
          <a:lstStyle/>
          <a:p>
            <a:r>
              <a:rPr lang="en-CA" sz="2400" dirty="0" smtClean="0">
                <a:latin typeface="Times New Roman" pitchFamily="18" charset="0"/>
                <a:cs typeface="Times New Roman" pitchFamily="18" charset="0"/>
              </a:rPr>
              <a:t>4. Final identification—Suspect colonies from solid media are identified by:</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 biochemical reaction patterns , and </a:t>
            </a:r>
          </a:p>
          <a:p>
            <a:r>
              <a:rPr lang="en-CA" sz="2400" dirty="0" smtClean="0">
                <a:latin typeface="Times New Roman" pitchFamily="18" charset="0"/>
                <a:cs typeface="Times New Roman" pitchFamily="18" charset="0"/>
              </a:rPr>
              <a:t>	* slide agglutination tests with specific sera.</a:t>
            </a:r>
          </a:p>
          <a:p>
            <a:endParaRPr lang="en-CA"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37562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013565"/>
            <a:ext cx="8280920" cy="2739211"/>
          </a:xfrm>
          <a:prstGeom prst="rect">
            <a:avLst/>
          </a:prstGeom>
        </p:spPr>
        <p:txBody>
          <a:bodyPr wrap="square">
            <a:spAutoFit/>
          </a:bodyPr>
          <a:lstStyle/>
          <a:p>
            <a:pPr lvl="0"/>
            <a:r>
              <a:rPr lang="en-CA" sz="2800" dirty="0">
                <a:solidFill>
                  <a:srgbClr val="FF0000"/>
                </a:solidFill>
                <a:latin typeface="Times New Roman" pitchFamily="18" charset="0"/>
                <a:cs typeface="Times New Roman" pitchFamily="18" charset="0"/>
              </a:rPr>
              <a:t>C. Serologic </a:t>
            </a:r>
            <a:r>
              <a:rPr lang="en-CA" sz="2800" dirty="0" smtClean="0">
                <a:solidFill>
                  <a:srgbClr val="FF0000"/>
                </a:solidFill>
                <a:latin typeface="Times New Roman" pitchFamily="18" charset="0"/>
                <a:cs typeface="Times New Roman" pitchFamily="18" charset="0"/>
              </a:rPr>
              <a:t>Methods:</a:t>
            </a:r>
          </a:p>
          <a:p>
            <a:pPr lvl="0"/>
            <a:r>
              <a:rPr lang="en-CA" sz="2400" dirty="0" smtClean="0">
                <a:solidFill>
                  <a:prstClr val="black"/>
                </a:solidFill>
                <a:latin typeface="Times New Roman" pitchFamily="18" charset="0"/>
                <a:cs typeface="Times New Roman" pitchFamily="18" charset="0"/>
              </a:rPr>
              <a:t>1</a:t>
            </a:r>
            <a:r>
              <a:rPr lang="en-CA" sz="2400" dirty="0">
                <a:solidFill>
                  <a:prstClr val="black"/>
                </a:solidFill>
                <a:latin typeface="Times New Roman" pitchFamily="18" charset="0"/>
                <a:cs typeface="Times New Roman" pitchFamily="18" charset="0"/>
              </a:rPr>
              <a:t>. Agglutination test—In this test, known sera and unknown culture are mixed on a slide. Clumping, when it occurs, can be observed within a few minutes. This test is particularly useful for rapid preliminary identification </a:t>
            </a:r>
            <a:r>
              <a:rPr lang="en-CA" sz="2400">
                <a:solidFill>
                  <a:prstClr val="black"/>
                </a:solidFill>
                <a:latin typeface="Times New Roman" pitchFamily="18" charset="0"/>
                <a:cs typeface="Times New Roman" pitchFamily="18" charset="0"/>
              </a:rPr>
              <a:t>of </a:t>
            </a:r>
            <a:r>
              <a:rPr lang="en-CA" sz="2400" smtClean="0">
                <a:solidFill>
                  <a:prstClr val="black"/>
                </a:solidFill>
                <a:latin typeface="Times New Roman" pitchFamily="18" charset="0"/>
                <a:cs typeface="Times New Roman" pitchFamily="18" charset="0"/>
              </a:rPr>
              <a:t> </a:t>
            </a:r>
            <a:r>
              <a:rPr lang="en-CA" sz="2400" dirty="0">
                <a:solidFill>
                  <a:prstClr val="black"/>
                </a:solidFill>
                <a:latin typeface="Times New Roman" pitchFamily="18" charset="0"/>
                <a:cs typeface="Times New Roman" pitchFamily="18" charset="0"/>
              </a:rPr>
              <a:t>cultures. There are commercial kits available to agglutinate and </a:t>
            </a:r>
            <a:r>
              <a:rPr lang="en-CA" sz="2400" dirty="0" err="1">
                <a:solidFill>
                  <a:prstClr val="black"/>
                </a:solidFill>
                <a:latin typeface="Times New Roman" pitchFamily="18" charset="0"/>
                <a:cs typeface="Times New Roman" pitchFamily="18" charset="0"/>
              </a:rPr>
              <a:t>serogroup</a:t>
            </a:r>
            <a:r>
              <a:rPr lang="en-CA" sz="2400" dirty="0">
                <a:solidFill>
                  <a:prstClr val="black"/>
                </a:solidFill>
                <a:latin typeface="Times New Roman" pitchFamily="18" charset="0"/>
                <a:cs typeface="Times New Roman" pitchFamily="18" charset="0"/>
              </a:rPr>
              <a:t> salmonellae by their O antigens: A, B, C1, C2, D, and E.</a:t>
            </a:r>
          </a:p>
        </p:txBody>
      </p:sp>
    </p:spTree>
    <p:extLst>
      <p:ext uri="{BB962C8B-B14F-4D97-AF65-F5344CB8AC3E}">
        <p14:creationId xmlns:p14="http://schemas.microsoft.com/office/powerpoint/2010/main" val="161368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597" y="117693"/>
            <a:ext cx="8640960" cy="6740307"/>
          </a:xfrm>
          <a:prstGeom prst="rect">
            <a:avLst/>
          </a:prstGeom>
        </p:spPr>
        <p:txBody>
          <a:bodyPr wrap="square">
            <a:spAutoFit/>
          </a:bodyPr>
          <a:lstStyle/>
          <a:p>
            <a:r>
              <a:rPr lang="en-CA" sz="2400" dirty="0" smtClean="0">
                <a:latin typeface="Times New Roman" pitchFamily="18" charset="0"/>
                <a:cs typeface="Times New Roman" pitchFamily="18" charset="0"/>
              </a:rPr>
              <a:t>2. Tube dilution agglutination test (</a:t>
            </a:r>
            <a:r>
              <a:rPr lang="en-CA" sz="2400" dirty="0" err="1" smtClean="0">
                <a:latin typeface="Times New Roman" pitchFamily="18" charset="0"/>
                <a:cs typeface="Times New Roman" pitchFamily="18" charset="0"/>
              </a:rPr>
              <a:t>Widal</a:t>
            </a:r>
            <a:r>
              <a:rPr lang="en-CA" sz="2400" dirty="0" smtClean="0">
                <a:latin typeface="Times New Roman" pitchFamily="18" charset="0"/>
                <a:cs typeface="Times New Roman" pitchFamily="18" charset="0"/>
              </a:rPr>
              <a:t> test)— Serum agglutinins rise sharply during the second and third weeks of </a:t>
            </a:r>
            <a:r>
              <a:rPr lang="en-CA" sz="2400" i="1" dirty="0" smtClean="0">
                <a:latin typeface="Times New Roman" pitchFamily="18" charset="0"/>
                <a:cs typeface="Times New Roman" pitchFamily="18" charset="0"/>
              </a:rPr>
              <a:t>S </a:t>
            </a:r>
            <a:r>
              <a:rPr lang="en-CA" sz="2400" i="1" dirty="0" err="1" smtClean="0">
                <a:latin typeface="Times New Roman" pitchFamily="18" charset="0"/>
                <a:cs typeface="Times New Roman" pitchFamily="18" charset="0"/>
              </a:rPr>
              <a:t>Typhi</a:t>
            </a:r>
            <a:r>
              <a:rPr lang="en-CA" sz="2400" i="1" dirty="0" smtClean="0">
                <a:latin typeface="Times New Roman" pitchFamily="18" charset="0"/>
                <a:cs typeface="Times New Roman" pitchFamily="18" charset="0"/>
              </a:rPr>
              <a:t> </a:t>
            </a:r>
            <a:r>
              <a:rPr lang="en-CA" sz="2400" dirty="0" smtClean="0">
                <a:latin typeface="Times New Roman" pitchFamily="18" charset="0"/>
                <a:cs typeface="Times New Roman" pitchFamily="18" charset="0"/>
              </a:rPr>
              <a:t>infection. The </a:t>
            </a:r>
            <a:r>
              <a:rPr lang="en-CA" sz="2400" dirty="0" err="1" smtClean="0">
                <a:latin typeface="Times New Roman" pitchFamily="18" charset="0"/>
                <a:cs typeface="Times New Roman" pitchFamily="18" charset="0"/>
              </a:rPr>
              <a:t>Widal</a:t>
            </a:r>
            <a:r>
              <a:rPr lang="en-CA" sz="2400" dirty="0" smtClean="0">
                <a:latin typeface="Times New Roman" pitchFamily="18" charset="0"/>
                <a:cs typeface="Times New Roman" pitchFamily="18" charset="0"/>
              </a:rPr>
              <a:t> test to detect these antibodies against the O and H antigens has been in use for decades. At least two serum specimens, obtained at intervals of 7–10 days, are needed to prove a rise in antibody titer. Serial dilutions of unknown sera are tested against antigens from representative salmonellae. False-positive and false-negative results occur. The interpretive criteria when single serum specimens are tested vary, but a titer against the O antigen of greater than 1:320 and against the H antigen of greater than 1:640 is considered positive. </a:t>
            </a:r>
          </a:p>
          <a:p>
            <a:endParaRPr lang="en-CA" sz="2400" dirty="0" smtClean="0">
              <a:latin typeface="Times New Roman" pitchFamily="18" charset="0"/>
              <a:cs typeface="Times New Roman" pitchFamily="18" charset="0"/>
            </a:endParaRPr>
          </a:p>
          <a:p>
            <a:r>
              <a:rPr lang="en-CA" sz="2400" dirty="0" smtClean="0">
                <a:latin typeface="Times New Roman" pitchFamily="18" charset="0"/>
                <a:cs typeface="Times New Roman" pitchFamily="18" charset="0"/>
              </a:rPr>
              <a:t>High titer of antibody to the Vi antigen occurs in some carriers. Alternatives to the </a:t>
            </a:r>
            <a:r>
              <a:rPr lang="en-CA" sz="2400" dirty="0" err="1" smtClean="0">
                <a:latin typeface="Times New Roman" pitchFamily="18" charset="0"/>
                <a:cs typeface="Times New Roman" pitchFamily="18" charset="0"/>
              </a:rPr>
              <a:t>Widal</a:t>
            </a:r>
            <a:r>
              <a:rPr lang="en-CA" sz="2400" dirty="0" smtClean="0">
                <a:latin typeface="Times New Roman" pitchFamily="18" charset="0"/>
                <a:cs typeface="Times New Roman" pitchFamily="18" charset="0"/>
              </a:rPr>
              <a:t> test include rapid colorimetric and EIA methods. There are conflicting reports in the literature regarding superiority of these methods to the </a:t>
            </a:r>
            <a:r>
              <a:rPr lang="en-CA" sz="2400" dirty="0" err="1" smtClean="0">
                <a:latin typeface="Times New Roman" pitchFamily="18" charset="0"/>
                <a:cs typeface="Times New Roman" pitchFamily="18" charset="0"/>
              </a:rPr>
              <a:t>Widal</a:t>
            </a:r>
            <a:r>
              <a:rPr lang="en-CA" sz="2400" dirty="0" smtClean="0">
                <a:latin typeface="Times New Roman" pitchFamily="18" charset="0"/>
                <a:cs typeface="Times New Roman" pitchFamily="18" charset="0"/>
              </a:rPr>
              <a:t> test. Results of serologic tests for Salmonella infection cannot be relied upon to establish a definitive diagnosis of typhoid fever </a:t>
            </a:r>
            <a:endParaRPr lang="en-CA" sz="2400" dirty="0">
              <a:latin typeface="Times New Roman" pitchFamily="18" charset="0"/>
              <a:cs typeface="Times New Roman" pitchFamily="18" charset="0"/>
            </a:endParaRPr>
          </a:p>
        </p:txBody>
      </p:sp>
    </p:spTree>
    <p:extLst>
      <p:ext uri="{BB962C8B-B14F-4D97-AF65-F5344CB8AC3E}">
        <p14:creationId xmlns:p14="http://schemas.microsoft.com/office/powerpoint/2010/main" val="1255378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ext Box 2"/>
          <p:cNvSpPr txBox="1">
            <a:spLocks noChangeAspect="1" noChangeArrowheads="1"/>
          </p:cNvSpPr>
          <p:nvPr/>
        </p:nvSpPr>
        <p:spPr bwMode="auto">
          <a:xfrm>
            <a:off x="0" y="1143000"/>
            <a:ext cx="9144000" cy="490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defRPr sz="2400">
                <a:solidFill>
                  <a:schemeClr val="tx1"/>
                </a:solidFill>
                <a:latin typeface="Times New Roman" pitchFamily="18" charset="0"/>
              </a:defRPr>
            </a:lvl1pPr>
            <a:lvl2pPr>
              <a:spcBef>
                <a:spcPct val="0"/>
              </a:spcBef>
              <a:defRPr sz="2400">
                <a:solidFill>
                  <a:schemeClr val="tx1"/>
                </a:solidFill>
                <a:latin typeface="Times New Roman" pitchFamily="18" charset="0"/>
              </a:defRPr>
            </a:lvl2pPr>
            <a:lvl3pPr marL="679450" indent="227013">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lvl="1" fontAlgn="base">
              <a:spcBef>
                <a:spcPct val="20000"/>
              </a:spcBef>
              <a:spcAft>
                <a:spcPct val="0"/>
              </a:spcAft>
              <a:buFont typeface="Wingdings" pitchFamily="2" charset="2"/>
              <a:buChar char="Ø"/>
            </a:pPr>
            <a:r>
              <a:rPr lang="en-US" sz="2800" dirty="0">
                <a:solidFill>
                  <a:srgbClr val="000000"/>
                </a:solidFill>
                <a:latin typeface="Arial" charset="0"/>
              </a:rPr>
              <a:t> </a:t>
            </a:r>
            <a:r>
              <a:rPr lang="en-US" sz="2800" b="1" dirty="0">
                <a:solidFill>
                  <a:srgbClr val="000000"/>
                </a:solidFill>
                <a:latin typeface="Arial" charset="0"/>
              </a:rPr>
              <a:t>Coliform</a:t>
            </a:r>
            <a:r>
              <a:rPr lang="en-US" sz="2800" dirty="0">
                <a:solidFill>
                  <a:srgbClr val="000000"/>
                </a:solidFill>
                <a:latin typeface="Arial" charset="0"/>
              </a:rPr>
              <a:t> bacilli (enteric rods)</a:t>
            </a:r>
          </a:p>
          <a:p>
            <a:pPr lvl="1" fontAlgn="base">
              <a:spcBef>
                <a:spcPct val="20000"/>
              </a:spcBef>
              <a:spcAft>
                <a:spcPct val="0"/>
              </a:spcAft>
              <a:buFont typeface="Wingdings" pitchFamily="2" charset="2"/>
              <a:buNone/>
            </a:pPr>
            <a:r>
              <a:rPr lang="en-US" sz="800" dirty="0">
                <a:solidFill>
                  <a:srgbClr val="000000"/>
                </a:solidFill>
                <a:latin typeface="Arial" charset="0"/>
              </a:rPr>
              <a:t> </a:t>
            </a:r>
          </a:p>
          <a:p>
            <a:pPr lvl="1" fontAlgn="base">
              <a:spcBef>
                <a:spcPct val="20000"/>
              </a:spcBef>
              <a:spcAft>
                <a:spcPct val="0"/>
              </a:spcAft>
              <a:buFont typeface="Wingdings" pitchFamily="2" charset="2"/>
              <a:buChar char="Ø"/>
            </a:pPr>
            <a:r>
              <a:rPr lang="en-US" sz="2800" dirty="0">
                <a:solidFill>
                  <a:srgbClr val="000000"/>
                </a:solidFill>
                <a:latin typeface="Arial" charset="0"/>
              </a:rPr>
              <a:t> </a:t>
            </a:r>
            <a:r>
              <a:rPr lang="en-US" sz="2800" dirty="0" err="1">
                <a:solidFill>
                  <a:srgbClr val="000000"/>
                </a:solidFill>
                <a:latin typeface="Arial" charset="0"/>
              </a:rPr>
              <a:t>Nonmotile</a:t>
            </a:r>
            <a:r>
              <a:rPr lang="en-US" sz="2800" dirty="0">
                <a:solidFill>
                  <a:srgbClr val="000000"/>
                </a:solidFill>
                <a:latin typeface="Arial" charset="0"/>
              </a:rPr>
              <a:t> gram-negative facultative anaerobes</a:t>
            </a:r>
          </a:p>
          <a:p>
            <a:pPr lvl="1" fontAlgn="base">
              <a:spcBef>
                <a:spcPct val="20000"/>
              </a:spcBef>
              <a:spcAft>
                <a:spcPct val="0"/>
              </a:spcAft>
              <a:buFont typeface="Wingdings" pitchFamily="2" charset="2"/>
              <a:buNone/>
            </a:pPr>
            <a:endParaRPr lang="en-US" sz="800" dirty="0">
              <a:solidFill>
                <a:srgbClr val="000000"/>
              </a:solidFill>
              <a:latin typeface="Arial" charset="0"/>
            </a:endParaRPr>
          </a:p>
          <a:p>
            <a:pPr lvl="1" fontAlgn="base">
              <a:spcBef>
                <a:spcPct val="20000"/>
              </a:spcBef>
              <a:spcAft>
                <a:spcPct val="0"/>
              </a:spcAft>
              <a:buFont typeface="Wingdings" pitchFamily="2" charset="2"/>
              <a:buChar char="Ø"/>
            </a:pPr>
            <a:r>
              <a:rPr lang="en-US" sz="2800" dirty="0">
                <a:solidFill>
                  <a:srgbClr val="000000"/>
                </a:solidFill>
                <a:latin typeface="Arial" charset="0"/>
              </a:rPr>
              <a:t> </a:t>
            </a:r>
            <a:r>
              <a:rPr lang="en-US" sz="2800" b="1" dirty="0">
                <a:solidFill>
                  <a:srgbClr val="000000"/>
                </a:solidFill>
                <a:latin typeface="Arial" charset="0"/>
              </a:rPr>
              <a:t>Four species</a:t>
            </a:r>
          </a:p>
          <a:p>
            <a:pPr lvl="2" fontAlgn="base">
              <a:spcBef>
                <a:spcPct val="20000"/>
              </a:spcBef>
              <a:spcAft>
                <a:spcPct val="0"/>
              </a:spcAft>
              <a:buFont typeface="Symbol" pitchFamily="18" charset="2"/>
              <a:buChar char="·"/>
            </a:pPr>
            <a:r>
              <a:rPr lang="en-US" b="1" i="1" dirty="0" err="1">
                <a:solidFill>
                  <a:srgbClr val="000000"/>
                </a:solidFill>
                <a:latin typeface="Arial" charset="0"/>
              </a:rPr>
              <a:t>Shigella</a:t>
            </a:r>
            <a:r>
              <a:rPr lang="en-US" b="1" i="1" dirty="0">
                <a:solidFill>
                  <a:srgbClr val="000000"/>
                </a:solidFill>
                <a:latin typeface="Arial" charset="0"/>
              </a:rPr>
              <a:t> </a:t>
            </a:r>
            <a:r>
              <a:rPr lang="en-US" b="1" i="1" dirty="0" err="1">
                <a:solidFill>
                  <a:srgbClr val="000000"/>
                </a:solidFill>
                <a:latin typeface="Arial" charset="0"/>
              </a:rPr>
              <a:t>sonnei</a:t>
            </a:r>
            <a:r>
              <a:rPr lang="en-US" i="1" dirty="0">
                <a:solidFill>
                  <a:srgbClr val="000000"/>
                </a:solidFill>
                <a:latin typeface="Arial" charset="0"/>
              </a:rPr>
              <a:t> </a:t>
            </a:r>
            <a:r>
              <a:rPr lang="en-US" dirty="0">
                <a:solidFill>
                  <a:srgbClr val="000000"/>
                </a:solidFill>
                <a:latin typeface="Arial" charset="0"/>
              </a:rPr>
              <a:t>(most common in </a:t>
            </a:r>
            <a:r>
              <a:rPr lang="en-US" b="1" dirty="0">
                <a:solidFill>
                  <a:srgbClr val="000000"/>
                </a:solidFill>
                <a:latin typeface="Arial" charset="0"/>
              </a:rPr>
              <a:t>industrial world</a:t>
            </a:r>
            <a:r>
              <a:rPr lang="en-US" dirty="0">
                <a:solidFill>
                  <a:srgbClr val="000000"/>
                </a:solidFill>
                <a:latin typeface="Arial" charset="0"/>
              </a:rPr>
              <a:t>)</a:t>
            </a:r>
          </a:p>
          <a:p>
            <a:pPr lvl="2" fontAlgn="base">
              <a:spcBef>
                <a:spcPct val="20000"/>
              </a:spcBef>
              <a:spcAft>
                <a:spcPct val="0"/>
              </a:spcAft>
              <a:buFont typeface="Symbol" pitchFamily="18" charset="2"/>
              <a:buChar char="·"/>
            </a:pPr>
            <a:r>
              <a:rPr lang="en-US" b="1" i="1" dirty="0" err="1">
                <a:solidFill>
                  <a:srgbClr val="000000"/>
                </a:solidFill>
                <a:latin typeface="Arial" charset="0"/>
              </a:rPr>
              <a:t>Shigella</a:t>
            </a:r>
            <a:r>
              <a:rPr lang="en-US" b="1" i="1" dirty="0">
                <a:solidFill>
                  <a:srgbClr val="000000"/>
                </a:solidFill>
                <a:latin typeface="Arial" charset="0"/>
              </a:rPr>
              <a:t> </a:t>
            </a:r>
            <a:r>
              <a:rPr lang="en-US" b="1" i="1" dirty="0" err="1">
                <a:solidFill>
                  <a:srgbClr val="000000"/>
                </a:solidFill>
                <a:latin typeface="Arial" charset="0"/>
              </a:rPr>
              <a:t>flexneri</a:t>
            </a:r>
            <a:r>
              <a:rPr lang="en-US" dirty="0">
                <a:solidFill>
                  <a:srgbClr val="000000"/>
                </a:solidFill>
                <a:latin typeface="Arial" charset="0"/>
              </a:rPr>
              <a:t> (most common in </a:t>
            </a:r>
            <a:r>
              <a:rPr lang="en-US" b="1" dirty="0">
                <a:solidFill>
                  <a:srgbClr val="000000"/>
                </a:solidFill>
                <a:latin typeface="Arial" charset="0"/>
              </a:rPr>
              <a:t>developing countries</a:t>
            </a:r>
            <a:r>
              <a:rPr lang="en-US" dirty="0">
                <a:solidFill>
                  <a:srgbClr val="000000"/>
                </a:solidFill>
                <a:latin typeface="Arial" charset="0"/>
              </a:rPr>
              <a:t>)</a:t>
            </a:r>
          </a:p>
          <a:p>
            <a:pPr lvl="2" fontAlgn="base">
              <a:spcBef>
                <a:spcPct val="20000"/>
              </a:spcBef>
              <a:spcAft>
                <a:spcPct val="0"/>
              </a:spcAft>
              <a:buFont typeface="Symbol" pitchFamily="18" charset="2"/>
              <a:buChar char="·"/>
            </a:pPr>
            <a:r>
              <a:rPr lang="en-US" b="1" i="1" dirty="0" err="1">
                <a:solidFill>
                  <a:srgbClr val="000000"/>
                </a:solidFill>
                <a:latin typeface="Arial" charset="0"/>
              </a:rPr>
              <a:t>Shigella</a:t>
            </a:r>
            <a:r>
              <a:rPr lang="en-US" b="1" i="1" dirty="0">
                <a:solidFill>
                  <a:srgbClr val="000000"/>
                </a:solidFill>
                <a:latin typeface="Arial" charset="0"/>
              </a:rPr>
              <a:t> </a:t>
            </a:r>
            <a:r>
              <a:rPr lang="en-US" b="1" i="1" dirty="0" err="1">
                <a:solidFill>
                  <a:srgbClr val="000000"/>
                </a:solidFill>
                <a:latin typeface="Arial" charset="0"/>
              </a:rPr>
              <a:t>boydii</a:t>
            </a:r>
            <a:endParaRPr lang="en-US" b="1" i="1" dirty="0">
              <a:solidFill>
                <a:srgbClr val="000000"/>
              </a:solidFill>
              <a:latin typeface="Arial" charset="0"/>
            </a:endParaRPr>
          </a:p>
          <a:p>
            <a:pPr lvl="2" fontAlgn="base">
              <a:spcBef>
                <a:spcPct val="20000"/>
              </a:spcBef>
              <a:spcAft>
                <a:spcPct val="0"/>
              </a:spcAft>
              <a:buFont typeface="Symbol" pitchFamily="18" charset="2"/>
              <a:buChar char="·"/>
            </a:pPr>
            <a:r>
              <a:rPr lang="en-US" b="1" i="1" dirty="0" err="1">
                <a:solidFill>
                  <a:srgbClr val="000000"/>
                </a:solidFill>
                <a:latin typeface="Arial" charset="0"/>
              </a:rPr>
              <a:t>Shigella</a:t>
            </a:r>
            <a:r>
              <a:rPr lang="en-US" b="1" i="1" dirty="0">
                <a:solidFill>
                  <a:srgbClr val="000000"/>
                </a:solidFill>
                <a:latin typeface="Arial" charset="0"/>
              </a:rPr>
              <a:t> </a:t>
            </a:r>
            <a:r>
              <a:rPr lang="en-US" b="1" i="1" dirty="0" err="1">
                <a:solidFill>
                  <a:srgbClr val="000000"/>
                </a:solidFill>
                <a:latin typeface="Arial" charset="0"/>
              </a:rPr>
              <a:t>dysenteriae</a:t>
            </a:r>
            <a:endParaRPr lang="en-US" sz="2800" dirty="0">
              <a:solidFill>
                <a:srgbClr val="000000"/>
              </a:solidFill>
              <a:latin typeface="Arial" charset="0"/>
            </a:endParaRPr>
          </a:p>
          <a:p>
            <a:pPr lvl="1" fontAlgn="base">
              <a:spcBef>
                <a:spcPct val="20000"/>
              </a:spcBef>
              <a:spcAft>
                <a:spcPct val="0"/>
              </a:spcAft>
              <a:buFont typeface="Wingdings" pitchFamily="2" charset="2"/>
              <a:buNone/>
            </a:pPr>
            <a:endParaRPr lang="en-US" sz="800" dirty="0">
              <a:solidFill>
                <a:srgbClr val="000000"/>
              </a:solidFill>
              <a:latin typeface="Arial" charset="0"/>
            </a:endParaRPr>
          </a:p>
          <a:p>
            <a:pPr lvl="1" fontAlgn="base">
              <a:spcBef>
                <a:spcPct val="20000"/>
              </a:spcBef>
              <a:spcAft>
                <a:spcPct val="0"/>
              </a:spcAft>
              <a:buFont typeface="Wingdings" pitchFamily="2" charset="2"/>
              <a:buChar char="Ø"/>
            </a:pPr>
            <a:r>
              <a:rPr lang="en-US" sz="2800" b="1" dirty="0">
                <a:solidFill>
                  <a:srgbClr val="000000"/>
                </a:solidFill>
                <a:latin typeface="Arial" charset="0"/>
              </a:rPr>
              <a:t> Non-lactose fermenting</a:t>
            </a:r>
            <a:endParaRPr lang="en-US" sz="2800" dirty="0">
              <a:solidFill>
                <a:srgbClr val="000000"/>
              </a:solidFill>
              <a:latin typeface="Arial" charset="0"/>
            </a:endParaRPr>
          </a:p>
          <a:p>
            <a:pPr lvl="1" fontAlgn="base">
              <a:spcBef>
                <a:spcPct val="20000"/>
              </a:spcBef>
              <a:spcAft>
                <a:spcPct val="0"/>
              </a:spcAft>
              <a:buFont typeface="Wingdings" pitchFamily="2" charset="2"/>
              <a:buNone/>
            </a:pPr>
            <a:endParaRPr lang="en-US" sz="800" dirty="0">
              <a:solidFill>
                <a:srgbClr val="000000"/>
              </a:solidFill>
              <a:latin typeface="Arial" charset="0"/>
            </a:endParaRPr>
          </a:p>
          <a:p>
            <a:pPr lvl="1" fontAlgn="base">
              <a:spcBef>
                <a:spcPct val="20000"/>
              </a:spcBef>
              <a:spcAft>
                <a:spcPct val="0"/>
              </a:spcAft>
              <a:buFont typeface="Wingdings" pitchFamily="2" charset="2"/>
              <a:buChar char="Ø"/>
            </a:pPr>
            <a:r>
              <a:rPr lang="en-US" sz="2800" dirty="0">
                <a:solidFill>
                  <a:srgbClr val="000000"/>
                </a:solidFill>
                <a:latin typeface="Arial" charset="0"/>
              </a:rPr>
              <a:t> </a:t>
            </a:r>
            <a:r>
              <a:rPr lang="en-US" sz="2800" b="1" dirty="0">
                <a:solidFill>
                  <a:srgbClr val="000000"/>
                </a:solidFill>
                <a:latin typeface="Arial" charset="0"/>
              </a:rPr>
              <a:t>Resistant to bile salts</a:t>
            </a:r>
          </a:p>
        </p:txBody>
      </p:sp>
      <p:sp>
        <p:nvSpPr>
          <p:cNvPr id="197635" name="Text Box 3"/>
          <p:cNvSpPr txBox="1">
            <a:spLocks noChangeArrowheads="1"/>
          </p:cNvSpPr>
          <p:nvPr/>
        </p:nvSpPr>
        <p:spPr bwMode="auto">
          <a:xfrm>
            <a:off x="0" y="166688"/>
            <a:ext cx="9144000" cy="671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3800" b="1" i="1">
                <a:solidFill>
                  <a:srgbClr val="14078B"/>
                </a:solidFill>
              </a:rPr>
              <a:t>General Characteristics of Shigella</a:t>
            </a:r>
            <a:endParaRPr lang="en-US" sz="4000" b="1" i="1">
              <a:solidFill>
                <a:srgbClr val="000000"/>
              </a:solidFill>
            </a:endParaRPr>
          </a:p>
        </p:txBody>
      </p:sp>
    </p:spTree>
    <p:extLst>
      <p:ext uri="{BB962C8B-B14F-4D97-AF65-F5344CB8AC3E}">
        <p14:creationId xmlns:p14="http://schemas.microsoft.com/office/powerpoint/2010/main" val="1304381881"/>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1665505"/>
            <a:ext cx="7920880" cy="1200329"/>
          </a:xfrm>
          <a:prstGeom prst="rect">
            <a:avLst/>
          </a:prstGeom>
        </p:spPr>
        <p:txBody>
          <a:bodyPr wrap="square">
            <a:spAutoFit/>
          </a:bodyPr>
          <a:lstStyle/>
          <a:p>
            <a:pPr marL="342900" indent="-342900">
              <a:buFont typeface="Wingdings" pitchFamily="2" charset="2"/>
              <a:buChar char="§"/>
            </a:pPr>
            <a:r>
              <a:rPr lang="en-CA" sz="2400" dirty="0">
                <a:latin typeface="Times New Roman" pitchFamily="18" charset="0"/>
                <a:cs typeface="Times New Roman" pitchFamily="18" charset="0"/>
              </a:rPr>
              <a:t>N</a:t>
            </a:r>
            <a:r>
              <a:rPr lang="en-CA" sz="2400" dirty="0" smtClean="0">
                <a:latin typeface="Times New Roman" pitchFamily="18" charset="0"/>
                <a:cs typeface="Times New Roman" pitchFamily="18" charset="0"/>
              </a:rPr>
              <a:t>atural </a:t>
            </a:r>
            <a:r>
              <a:rPr lang="en-CA" sz="2400" dirty="0">
                <a:latin typeface="Times New Roman" pitchFamily="18" charset="0"/>
                <a:cs typeface="Times New Roman" pitchFamily="18" charset="0"/>
              </a:rPr>
              <a:t>habitat of </a:t>
            </a:r>
            <a:r>
              <a:rPr lang="en-CA" sz="2400" dirty="0" err="1">
                <a:latin typeface="Times New Roman" pitchFamily="18" charset="0"/>
                <a:cs typeface="Times New Roman" pitchFamily="18" charset="0"/>
              </a:rPr>
              <a:t>shigellae</a:t>
            </a:r>
            <a:r>
              <a:rPr lang="en-CA" sz="2400" dirty="0">
                <a:latin typeface="Times New Roman" pitchFamily="18" charset="0"/>
                <a:cs typeface="Times New Roman" pitchFamily="18" charset="0"/>
              </a:rPr>
              <a:t> is limited to the intestinal tracts of humans and other primates, where they produce bacillary dysentery.</a:t>
            </a:r>
          </a:p>
        </p:txBody>
      </p:sp>
      <p:sp>
        <p:nvSpPr>
          <p:cNvPr id="4" name="TextBox 3"/>
          <p:cNvSpPr txBox="1"/>
          <p:nvPr/>
        </p:nvSpPr>
        <p:spPr>
          <a:xfrm>
            <a:off x="2843808" y="692696"/>
            <a:ext cx="3302507" cy="769441"/>
          </a:xfrm>
          <a:prstGeom prst="rect">
            <a:avLst/>
          </a:prstGeom>
          <a:noFill/>
        </p:spPr>
        <p:txBody>
          <a:bodyPr wrap="none" rtlCol="0">
            <a:spAutoFit/>
          </a:bodyPr>
          <a:lstStyle/>
          <a:p>
            <a:r>
              <a:rPr lang="en-CA" sz="4400" dirty="0" smtClean="0">
                <a:latin typeface="Times New Roman" pitchFamily="18" charset="0"/>
                <a:cs typeface="Times New Roman" pitchFamily="18" charset="0"/>
              </a:rPr>
              <a:t>The </a:t>
            </a:r>
            <a:r>
              <a:rPr lang="en-CA" sz="4400" dirty="0" err="1" smtClean="0">
                <a:latin typeface="Times New Roman" pitchFamily="18" charset="0"/>
                <a:cs typeface="Times New Roman" pitchFamily="18" charset="0"/>
              </a:rPr>
              <a:t>Shigellae</a:t>
            </a:r>
            <a:endParaRPr lang="en-CA" sz="4400" dirty="0">
              <a:latin typeface="Times New Roman" pitchFamily="18" charset="0"/>
              <a:cs typeface="Times New Roman" pitchFamily="18" charset="0"/>
            </a:endParaRPr>
          </a:p>
        </p:txBody>
      </p:sp>
      <p:sp>
        <p:nvSpPr>
          <p:cNvPr id="5" name="Rectangle 4"/>
          <p:cNvSpPr/>
          <p:nvPr/>
        </p:nvSpPr>
        <p:spPr>
          <a:xfrm>
            <a:off x="539552" y="3105835"/>
            <a:ext cx="7920880" cy="830997"/>
          </a:xfrm>
          <a:prstGeom prst="rect">
            <a:avLst/>
          </a:prstGeom>
        </p:spPr>
        <p:txBody>
          <a:bodyPr wrap="square">
            <a:spAutoFit/>
          </a:bodyPr>
          <a:lstStyle/>
          <a:p>
            <a:pPr marL="342900" indent="-342900">
              <a:buFont typeface="Wingdings" pitchFamily="2" charset="2"/>
              <a:buChar char="§"/>
            </a:pPr>
            <a:r>
              <a:rPr lang="en-CA" sz="2400" dirty="0" err="1">
                <a:latin typeface="Times New Roman" pitchFamily="18" charset="0"/>
                <a:cs typeface="Times New Roman" pitchFamily="18" charset="0"/>
              </a:rPr>
              <a:t>Shigellae</a:t>
            </a:r>
            <a:r>
              <a:rPr lang="en-CA" sz="2400" dirty="0">
                <a:latin typeface="Times New Roman" pitchFamily="18" charset="0"/>
                <a:cs typeface="Times New Roman" pitchFamily="18" charset="0"/>
              </a:rPr>
              <a:t> are slender gram-negative rods; </a:t>
            </a:r>
            <a:r>
              <a:rPr lang="en-CA" sz="2400" dirty="0" err="1">
                <a:latin typeface="Times New Roman" pitchFamily="18" charset="0"/>
                <a:cs typeface="Times New Roman" pitchFamily="18" charset="0"/>
              </a:rPr>
              <a:t>coccobacillary</a:t>
            </a:r>
            <a:r>
              <a:rPr lang="en-CA" sz="2400" dirty="0">
                <a:latin typeface="Times New Roman" pitchFamily="18" charset="0"/>
                <a:cs typeface="Times New Roman" pitchFamily="18" charset="0"/>
              </a:rPr>
              <a:t> forms occur in young cultures.</a:t>
            </a:r>
          </a:p>
        </p:txBody>
      </p:sp>
      <p:sp>
        <p:nvSpPr>
          <p:cNvPr id="6" name="Rectangle 5"/>
          <p:cNvSpPr/>
          <p:nvPr/>
        </p:nvSpPr>
        <p:spPr>
          <a:xfrm>
            <a:off x="467544" y="4221088"/>
            <a:ext cx="7920880" cy="1200329"/>
          </a:xfrm>
          <a:prstGeom prst="rect">
            <a:avLst/>
          </a:prstGeom>
        </p:spPr>
        <p:txBody>
          <a:bodyPr wrap="square">
            <a:spAutoFit/>
          </a:bodyPr>
          <a:lstStyle/>
          <a:p>
            <a:pPr marL="342900" indent="-342900">
              <a:buFont typeface="Wingdings" pitchFamily="2" charset="2"/>
              <a:buChar char="§"/>
            </a:pPr>
            <a:r>
              <a:rPr lang="en-CA" sz="2400" dirty="0" err="1">
                <a:latin typeface="Times New Roman" pitchFamily="18" charset="0"/>
                <a:cs typeface="Times New Roman" pitchFamily="18" charset="0"/>
              </a:rPr>
              <a:t>Shigellae</a:t>
            </a:r>
            <a:r>
              <a:rPr lang="en-CA" sz="2400" dirty="0">
                <a:latin typeface="Times New Roman" pitchFamily="18" charset="0"/>
                <a:cs typeface="Times New Roman" pitchFamily="18" charset="0"/>
              </a:rPr>
              <a:t> are facultative anaerobes but grow best aerobically. Convex, circular, transparent colonies with intact edges reach a diameter of about 2 mm in 24 hours.</a:t>
            </a:r>
          </a:p>
        </p:txBody>
      </p:sp>
    </p:spTree>
    <p:extLst>
      <p:ext uri="{BB962C8B-B14F-4D97-AF65-F5344CB8AC3E}">
        <p14:creationId xmlns:p14="http://schemas.microsoft.com/office/powerpoint/2010/main" val="2524242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97510"/>
            <a:ext cx="7560840" cy="1938992"/>
          </a:xfrm>
          <a:prstGeom prst="rect">
            <a:avLst/>
          </a:prstGeom>
        </p:spPr>
        <p:txBody>
          <a:bodyPr wrap="square">
            <a:spAutoFit/>
          </a:bodyPr>
          <a:lstStyle/>
          <a:p>
            <a:pPr marL="342900" indent="-342900">
              <a:buFont typeface="Wingdings" pitchFamily="2" charset="2"/>
              <a:buChar char="§"/>
            </a:pPr>
            <a:r>
              <a:rPr lang="en-CA" sz="2400" dirty="0">
                <a:latin typeface="Times New Roman" pitchFamily="18" charset="0"/>
                <a:cs typeface="Times New Roman" pitchFamily="18" charset="0"/>
              </a:rPr>
              <a:t>All </a:t>
            </a:r>
            <a:r>
              <a:rPr lang="en-CA" sz="2400" dirty="0" err="1">
                <a:latin typeface="Times New Roman" pitchFamily="18" charset="0"/>
                <a:cs typeface="Times New Roman" pitchFamily="18" charset="0"/>
              </a:rPr>
              <a:t>shigellae</a:t>
            </a:r>
            <a:r>
              <a:rPr lang="en-CA" sz="2400" dirty="0">
                <a:latin typeface="Times New Roman" pitchFamily="18" charset="0"/>
                <a:cs typeface="Times New Roman" pitchFamily="18" charset="0"/>
              </a:rPr>
              <a:t> ferment glucose. With the exception of </a:t>
            </a:r>
            <a:r>
              <a:rPr lang="en-CA" sz="2400" i="1" dirty="0" err="1">
                <a:latin typeface="Times New Roman" pitchFamily="18" charset="0"/>
                <a:cs typeface="Times New Roman" pitchFamily="18" charset="0"/>
              </a:rPr>
              <a:t>Shigella</a:t>
            </a:r>
            <a:r>
              <a:rPr lang="en-CA" sz="2400" i="1" dirty="0">
                <a:latin typeface="Times New Roman" pitchFamily="18" charset="0"/>
                <a:cs typeface="Times New Roman" pitchFamily="18" charset="0"/>
              </a:rPr>
              <a:t> </a:t>
            </a:r>
            <a:r>
              <a:rPr lang="en-CA" sz="2400" i="1" dirty="0" err="1">
                <a:latin typeface="Times New Roman" pitchFamily="18" charset="0"/>
                <a:cs typeface="Times New Roman" pitchFamily="18" charset="0"/>
              </a:rPr>
              <a:t>sonnei</a:t>
            </a:r>
            <a:r>
              <a:rPr lang="en-CA" sz="2400" dirty="0">
                <a:latin typeface="Times New Roman" pitchFamily="18" charset="0"/>
                <a:cs typeface="Times New Roman" pitchFamily="18" charset="0"/>
              </a:rPr>
              <a:t>, they do not ferment lactose. The inability to ferment lactose distinguishes </a:t>
            </a:r>
            <a:r>
              <a:rPr lang="en-CA" sz="2400" dirty="0" err="1">
                <a:latin typeface="Times New Roman" pitchFamily="18" charset="0"/>
                <a:cs typeface="Times New Roman" pitchFamily="18" charset="0"/>
              </a:rPr>
              <a:t>shigellae</a:t>
            </a:r>
            <a:r>
              <a:rPr lang="en-CA" sz="2400" dirty="0">
                <a:latin typeface="Times New Roman" pitchFamily="18" charset="0"/>
                <a:cs typeface="Times New Roman" pitchFamily="18" charset="0"/>
              </a:rPr>
              <a:t> on differential media. </a:t>
            </a:r>
            <a:r>
              <a:rPr lang="en-CA" sz="2400" dirty="0" err="1">
                <a:latin typeface="Times New Roman" pitchFamily="18" charset="0"/>
                <a:cs typeface="Times New Roman" pitchFamily="18" charset="0"/>
              </a:rPr>
              <a:t>Shigellae</a:t>
            </a:r>
            <a:r>
              <a:rPr lang="en-CA" sz="2400" dirty="0">
                <a:latin typeface="Times New Roman" pitchFamily="18" charset="0"/>
                <a:cs typeface="Times New Roman" pitchFamily="18" charset="0"/>
              </a:rPr>
              <a:t> form acid from carbohydrates but rarely produce gas. </a:t>
            </a:r>
          </a:p>
        </p:txBody>
      </p:sp>
    </p:spTree>
    <p:extLst>
      <p:ext uri="{BB962C8B-B14F-4D97-AF65-F5344CB8AC3E}">
        <p14:creationId xmlns:p14="http://schemas.microsoft.com/office/powerpoint/2010/main" val="2473913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ÙØªÙØ¬Ø© Ø¨Ø­Ø« Ø§ÙØµÙØ± Ø¹Ù âªpathogenesis of shigella images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4624"/>
            <a:ext cx="5184322" cy="273030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67544" y="3284625"/>
            <a:ext cx="8676456" cy="3416320"/>
          </a:xfrm>
          <a:prstGeom prst="rect">
            <a:avLst/>
          </a:prstGeom>
        </p:spPr>
        <p:txBody>
          <a:bodyPr wrap="square">
            <a:spAutoFit/>
          </a:bodyPr>
          <a:lstStyle/>
          <a:p>
            <a:pPr marL="342900" indent="-342900">
              <a:buAutoNum type="alphaUcPeriod"/>
            </a:pPr>
            <a:r>
              <a:rPr lang="en-CA" sz="2400" dirty="0" smtClean="0">
                <a:latin typeface="Times New Roman" pitchFamily="18" charset="0"/>
                <a:cs typeface="Times New Roman" pitchFamily="18" charset="0"/>
              </a:rPr>
              <a:t>Endotoxin </a:t>
            </a:r>
            <a:r>
              <a:rPr lang="en-CA" sz="2400" dirty="0">
                <a:latin typeface="Times New Roman" pitchFamily="18" charset="0"/>
                <a:cs typeface="Times New Roman" pitchFamily="18" charset="0"/>
              </a:rPr>
              <a:t>Upon autolysis, all </a:t>
            </a:r>
            <a:r>
              <a:rPr lang="en-CA" sz="2400" dirty="0" err="1">
                <a:latin typeface="Times New Roman" pitchFamily="18" charset="0"/>
                <a:cs typeface="Times New Roman" pitchFamily="18" charset="0"/>
              </a:rPr>
              <a:t>shigellae</a:t>
            </a:r>
            <a:r>
              <a:rPr lang="en-CA" sz="2400" dirty="0">
                <a:latin typeface="Times New Roman" pitchFamily="18" charset="0"/>
                <a:cs typeface="Times New Roman" pitchFamily="18" charset="0"/>
              </a:rPr>
              <a:t> release their toxic lipopolysaccharide. This endotoxin probably contributes to the irritation of the bowel wall</a:t>
            </a:r>
            <a:r>
              <a:rPr lang="en-CA" sz="2400" dirty="0" smtClean="0">
                <a:latin typeface="Times New Roman" pitchFamily="18" charset="0"/>
                <a:cs typeface="Times New Roman" pitchFamily="18" charset="0"/>
              </a:rPr>
              <a:t>.</a:t>
            </a:r>
          </a:p>
          <a:p>
            <a:endParaRPr lang="en-CA" sz="2400" dirty="0">
              <a:latin typeface="Times New Roman" pitchFamily="18" charset="0"/>
              <a:cs typeface="Times New Roman" pitchFamily="18" charset="0"/>
            </a:endParaRPr>
          </a:p>
          <a:p>
            <a:r>
              <a:rPr lang="en-CA" sz="2400" dirty="0">
                <a:latin typeface="Times New Roman" pitchFamily="18" charset="0"/>
                <a:cs typeface="Times New Roman" pitchFamily="18" charset="0"/>
              </a:rPr>
              <a:t>B. </a:t>
            </a:r>
            <a:r>
              <a:rPr lang="en-CA" sz="2400" i="1" dirty="0" err="1">
                <a:latin typeface="Times New Roman" pitchFamily="18" charset="0"/>
                <a:cs typeface="Times New Roman" pitchFamily="18" charset="0"/>
              </a:rPr>
              <a:t>Shigella</a:t>
            </a:r>
            <a:r>
              <a:rPr lang="en-CA" sz="2400" i="1" dirty="0">
                <a:latin typeface="Times New Roman" pitchFamily="18" charset="0"/>
                <a:cs typeface="Times New Roman" pitchFamily="18" charset="0"/>
              </a:rPr>
              <a:t> </a:t>
            </a:r>
            <a:r>
              <a:rPr lang="en-CA" sz="2400" i="1" dirty="0" err="1">
                <a:latin typeface="Times New Roman" pitchFamily="18" charset="0"/>
                <a:cs typeface="Times New Roman" pitchFamily="18" charset="0"/>
              </a:rPr>
              <a:t>d</a:t>
            </a:r>
            <a:r>
              <a:rPr lang="en-CA" sz="2400" i="1" dirty="0" err="1" smtClean="0">
                <a:latin typeface="Times New Roman" pitchFamily="18" charset="0"/>
                <a:cs typeface="Times New Roman" pitchFamily="18" charset="0"/>
              </a:rPr>
              <a:t>ysenteriae</a:t>
            </a:r>
            <a:r>
              <a:rPr lang="en-CA" sz="2400" i="1" dirty="0" smtClean="0">
                <a:latin typeface="Times New Roman" pitchFamily="18" charset="0"/>
                <a:cs typeface="Times New Roman" pitchFamily="18" charset="0"/>
              </a:rPr>
              <a:t> </a:t>
            </a:r>
            <a:r>
              <a:rPr lang="en-CA" sz="2400" dirty="0">
                <a:latin typeface="Times New Roman" pitchFamily="18" charset="0"/>
                <a:cs typeface="Times New Roman" pitchFamily="18" charset="0"/>
              </a:rPr>
              <a:t>Exotoxin </a:t>
            </a:r>
            <a:r>
              <a:rPr lang="en-CA" sz="2400" i="1" dirty="0">
                <a:latin typeface="Times New Roman" pitchFamily="18" charset="0"/>
                <a:cs typeface="Times New Roman" pitchFamily="18" charset="0"/>
              </a:rPr>
              <a:t>S </a:t>
            </a:r>
            <a:r>
              <a:rPr lang="en-CA" sz="2400" i="1" dirty="0" err="1">
                <a:latin typeface="Times New Roman" pitchFamily="18" charset="0"/>
                <a:cs typeface="Times New Roman" pitchFamily="18" charset="0"/>
              </a:rPr>
              <a:t>dysenteriae</a:t>
            </a:r>
            <a:r>
              <a:rPr lang="en-CA" sz="2400" i="1" dirty="0">
                <a:latin typeface="Times New Roman" pitchFamily="18" charset="0"/>
                <a:cs typeface="Times New Roman" pitchFamily="18" charset="0"/>
              </a:rPr>
              <a:t> </a:t>
            </a:r>
            <a:r>
              <a:rPr lang="en-CA" sz="2400" dirty="0">
                <a:latin typeface="Times New Roman" pitchFamily="18" charset="0"/>
                <a:cs typeface="Times New Roman" pitchFamily="18" charset="0"/>
              </a:rPr>
              <a:t>type 1 (Shiga bacillus) produces a heat-labile exotoxin that affects both the gut and the central nervous system. The exotoxin is a protein that is antigenic (stimulating production of antitoxin) and lethal for experimental </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animals</a:t>
            </a:r>
            <a:endParaRPr lang="en-CA" sz="2400" dirty="0">
              <a:latin typeface="Times New Roman" pitchFamily="18" charset="0"/>
              <a:cs typeface="Times New Roman" pitchFamily="18" charset="0"/>
            </a:endParaRPr>
          </a:p>
        </p:txBody>
      </p:sp>
      <p:sp>
        <p:nvSpPr>
          <p:cNvPr id="4" name="TextBox 3"/>
          <p:cNvSpPr txBox="1"/>
          <p:nvPr/>
        </p:nvSpPr>
        <p:spPr>
          <a:xfrm>
            <a:off x="539552" y="2658891"/>
            <a:ext cx="1512145" cy="584775"/>
          </a:xfrm>
          <a:prstGeom prst="rect">
            <a:avLst/>
          </a:prstGeom>
          <a:noFill/>
        </p:spPr>
        <p:txBody>
          <a:bodyPr wrap="none" rtlCol="0">
            <a:spAutoFit/>
          </a:bodyPr>
          <a:lstStyle/>
          <a:p>
            <a:r>
              <a:rPr lang="en-CA" sz="3200" dirty="0" smtClean="0">
                <a:latin typeface="Times New Roman" pitchFamily="18" charset="0"/>
                <a:cs typeface="Times New Roman" pitchFamily="18" charset="0"/>
              </a:rPr>
              <a:t>Toxins: </a:t>
            </a:r>
          </a:p>
        </p:txBody>
      </p:sp>
    </p:spTree>
    <p:extLst>
      <p:ext uri="{BB962C8B-B14F-4D97-AF65-F5344CB8AC3E}">
        <p14:creationId xmlns:p14="http://schemas.microsoft.com/office/powerpoint/2010/main" val="42151903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16" y="1700808"/>
            <a:ext cx="8640960" cy="4185761"/>
          </a:xfrm>
          <a:prstGeom prst="rect">
            <a:avLst/>
          </a:prstGeom>
        </p:spPr>
        <p:txBody>
          <a:bodyPr wrap="square">
            <a:spAutoFit/>
          </a:bodyPr>
          <a:lstStyle/>
          <a:p>
            <a:pPr marL="457200" indent="-457200">
              <a:buAutoNum type="alphaUcPeriod"/>
            </a:pPr>
            <a:r>
              <a:rPr lang="en-CA" sz="2000" dirty="0" smtClean="0">
                <a:latin typeface="Times New Roman" pitchFamily="18" charset="0"/>
                <a:cs typeface="Times New Roman" pitchFamily="18" charset="0"/>
              </a:rPr>
              <a:t>Specimens: </a:t>
            </a:r>
            <a:r>
              <a:rPr lang="en-CA" sz="2000" dirty="0">
                <a:latin typeface="Times New Roman" pitchFamily="18" charset="0"/>
                <a:cs typeface="Times New Roman" pitchFamily="18" charset="0"/>
              </a:rPr>
              <a:t>include fresh stool, mucus flecks, and rectal swabs for culture. Large numbers of fecal leukocytes and some red blood cells often are seen microscopically. Serum specimens, if desired, must be taken 10 days apart to demonstrate a rise in titer of agglutinating antibodies</a:t>
            </a:r>
            <a:r>
              <a:rPr lang="en-CA" sz="2000" dirty="0" smtClean="0">
                <a:latin typeface="Times New Roman" pitchFamily="18" charset="0"/>
                <a:cs typeface="Times New Roman" pitchFamily="18" charset="0"/>
              </a:rPr>
              <a:t>.</a:t>
            </a:r>
          </a:p>
          <a:p>
            <a:endParaRPr lang="en-CA" sz="2400" dirty="0" smtClean="0">
              <a:latin typeface="Times New Roman" pitchFamily="18" charset="0"/>
              <a:cs typeface="Times New Roman" pitchFamily="18" charset="0"/>
            </a:endParaRPr>
          </a:p>
          <a:p>
            <a:pPr marL="457200" indent="-457200">
              <a:buAutoNum type="alphaUcPeriod"/>
            </a:pPr>
            <a:r>
              <a:rPr lang="en-CA" sz="2400" dirty="0" smtClean="0">
                <a:solidFill>
                  <a:prstClr val="black"/>
                </a:solidFill>
                <a:latin typeface="Times New Roman" pitchFamily="18" charset="0"/>
                <a:cs typeface="Times New Roman" pitchFamily="18" charset="0"/>
              </a:rPr>
              <a:t> </a:t>
            </a:r>
            <a:r>
              <a:rPr lang="en-CA" sz="2000" dirty="0">
                <a:solidFill>
                  <a:prstClr val="black"/>
                </a:solidFill>
                <a:latin typeface="Times New Roman" pitchFamily="18" charset="0"/>
                <a:cs typeface="Times New Roman" pitchFamily="18" charset="0"/>
              </a:rPr>
              <a:t>Culture The materials are streaked </a:t>
            </a:r>
            <a:r>
              <a:rPr lang="en-CA" sz="2000" dirty="0" smtClean="0">
                <a:solidFill>
                  <a:prstClr val="black"/>
                </a:solidFill>
                <a:latin typeface="Times New Roman" pitchFamily="18" charset="0"/>
                <a:cs typeface="Times New Roman" pitchFamily="18" charset="0"/>
              </a:rPr>
              <a:t>on:</a:t>
            </a:r>
          </a:p>
          <a:p>
            <a:r>
              <a:rPr lang="en-CA" sz="2000" dirty="0">
                <a:solidFill>
                  <a:prstClr val="black"/>
                </a:solidFill>
                <a:latin typeface="Times New Roman" pitchFamily="18" charset="0"/>
                <a:cs typeface="Times New Roman" pitchFamily="18" charset="0"/>
              </a:rPr>
              <a:t>	</a:t>
            </a:r>
            <a:r>
              <a:rPr lang="en-CA" sz="2000" dirty="0" smtClean="0">
                <a:solidFill>
                  <a:prstClr val="black"/>
                </a:solidFill>
                <a:latin typeface="Times New Roman" pitchFamily="18" charset="0"/>
                <a:cs typeface="Times New Roman" pitchFamily="18" charset="0"/>
              </a:rPr>
              <a:t>* </a:t>
            </a:r>
            <a:r>
              <a:rPr lang="en-CA" sz="2000" dirty="0">
                <a:solidFill>
                  <a:prstClr val="black"/>
                </a:solidFill>
                <a:latin typeface="Times New Roman" pitchFamily="18" charset="0"/>
                <a:cs typeface="Times New Roman" pitchFamily="18" charset="0"/>
              </a:rPr>
              <a:t>differential media (</a:t>
            </a:r>
            <a:r>
              <a:rPr lang="en-CA" sz="2000" dirty="0" err="1">
                <a:solidFill>
                  <a:prstClr val="black"/>
                </a:solidFill>
                <a:latin typeface="Times New Roman" pitchFamily="18" charset="0"/>
                <a:cs typeface="Times New Roman" pitchFamily="18" charset="0"/>
              </a:rPr>
              <a:t>eg</a:t>
            </a:r>
            <a:r>
              <a:rPr lang="en-CA" sz="2000" dirty="0">
                <a:solidFill>
                  <a:prstClr val="black"/>
                </a:solidFill>
                <a:latin typeface="Times New Roman" pitchFamily="18" charset="0"/>
                <a:cs typeface="Times New Roman" pitchFamily="18" charset="0"/>
              </a:rPr>
              <a:t>, </a:t>
            </a:r>
            <a:r>
              <a:rPr lang="en-CA" sz="2000" dirty="0" err="1">
                <a:solidFill>
                  <a:prstClr val="black"/>
                </a:solidFill>
                <a:latin typeface="Times New Roman" pitchFamily="18" charset="0"/>
                <a:cs typeface="Times New Roman" pitchFamily="18" charset="0"/>
              </a:rPr>
              <a:t>MacConkey</a:t>
            </a:r>
            <a:r>
              <a:rPr lang="en-CA" sz="2000" dirty="0">
                <a:solidFill>
                  <a:prstClr val="black"/>
                </a:solidFill>
                <a:latin typeface="Times New Roman" pitchFamily="18" charset="0"/>
                <a:cs typeface="Times New Roman" pitchFamily="18" charset="0"/>
              </a:rPr>
              <a:t> or EMB agar) </a:t>
            </a:r>
            <a:endParaRPr lang="en-CA" sz="2000" dirty="0" smtClean="0">
              <a:solidFill>
                <a:prstClr val="black"/>
              </a:solidFill>
              <a:latin typeface="Times New Roman" pitchFamily="18" charset="0"/>
              <a:cs typeface="Times New Roman" pitchFamily="18" charset="0"/>
            </a:endParaRPr>
          </a:p>
          <a:p>
            <a:r>
              <a:rPr lang="en-CA" sz="2000" dirty="0">
                <a:solidFill>
                  <a:prstClr val="black"/>
                </a:solidFill>
                <a:latin typeface="Times New Roman" pitchFamily="18" charset="0"/>
                <a:cs typeface="Times New Roman" pitchFamily="18" charset="0"/>
              </a:rPr>
              <a:t>	</a:t>
            </a:r>
            <a:r>
              <a:rPr lang="en-CA" sz="2000" dirty="0" smtClean="0">
                <a:solidFill>
                  <a:prstClr val="black"/>
                </a:solidFill>
                <a:latin typeface="Times New Roman" pitchFamily="18" charset="0"/>
                <a:cs typeface="Times New Roman" pitchFamily="18" charset="0"/>
              </a:rPr>
              <a:t>*selective </a:t>
            </a:r>
            <a:r>
              <a:rPr lang="en-CA" sz="2000" dirty="0">
                <a:solidFill>
                  <a:prstClr val="black"/>
                </a:solidFill>
                <a:latin typeface="Times New Roman" pitchFamily="18" charset="0"/>
                <a:cs typeface="Times New Roman" pitchFamily="18" charset="0"/>
              </a:rPr>
              <a:t>media (</a:t>
            </a:r>
            <a:r>
              <a:rPr lang="en-CA" sz="2000" dirty="0" err="1">
                <a:solidFill>
                  <a:prstClr val="black"/>
                </a:solidFill>
                <a:latin typeface="Times New Roman" pitchFamily="18" charset="0"/>
                <a:cs typeface="Times New Roman" pitchFamily="18" charset="0"/>
              </a:rPr>
              <a:t>Hektoen</a:t>
            </a:r>
            <a:r>
              <a:rPr lang="en-CA" sz="2000" dirty="0">
                <a:solidFill>
                  <a:prstClr val="black"/>
                </a:solidFill>
                <a:latin typeface="Times New Roman" pitchFamily="18" charset="0"/>
                <a:cs typeface="Times New Roman" pitchFamily="18" charset="0"/>
              </a:rPr>
              <a:t> enteric agar or </a:t>
            </a:r>
            <a:r>
              <a:rPr lang="en-CA" sz="2000" i="1" dirty="0" smtClean="0">
                <a:solidFill>
                  <a:prstClr val="black"/>
                </a:solidFill>
                <a:latin typeface="Times New Roman" pitchFamily="18" charset="0"/>
                <a:cs typeface="Times New Roman" pitchFamily="18" charset="0"/>
              </a:rPr>
              <a:t>Salmonella</a:t>
            </a:r>
            <a:r>
              <a:rPr lang="en-CA" sz="2000" dirty="0" smtClean="0">
                <a:solidFill>
                  <a:prstClr val="black"/>
                </a:solidFill>
                <a:latin typeface="Times New Roman" pitchFamily="18" charset="0"/>
                <a:cs typeface="Times New Roman" pitchFamily="18" charset="0"/>
              </a:rPr>
              <a:t>–</a:t>
            </a:r>
            <a:r>
              <a:rPr lang="en-CA" sz="2000" i="1" dirty="0" err="1">
                <a:solidFill>
                  <a:prstClr val="black"/>
                </a:solidFill>
                <a:latin typeface="Times New Roman" pitchFamily="18" charset="0"/>
                <a:cs typeface="Times New Roman" pitchFamily="18" charset="0"/>
              </a:rPr>
              <a:t>S</a:t>
            </a:r>
            <a:r>
              <a:rPr lang="en-CA" sz="2000" i="1" dirty="0" err="1" smtClean="0">
                <a:solidFill>
                  <a:prstClr val="black"/>
                </a:solidFill>
                <a:latin typeface="Times New Roman" pitchFamily="18" charset="0"/>
                <a:cs typeface="Times New Roman" pitchFamily="18" charset="0"/>
              </a:rPr>
              <a:t>higella</a:t>
            </a:r>
            <a:r>
              <a:rPr lang="en-CA" sz="2000" dirty="0" smtClean="0">
                <a:solidFill>
                  <a:prstClr val="black"/>
                </a:solidFill>
                <a:latin typeface="Times New Roman" pitchFamily="18" charset="0"/>
                <a:cs typeface="Times New Roman" pitchFamily="18" charset="0"/>
              </a:rPr>
              <a:t> agar.</a:t>
            </a:r>
            <a:r>
              <a:rPr lang="en-CA" sz="2000" dirty="0">
                <a:solidFill>
                  <a:prstClr val="black"/>
                </a:solidFill>
                <a:latin typeface="Times New Roman" pitchFamily="18" charset="0"/>
                <a:cs typeface="Times New Roman" pitchFamily="18" charset="0"/>
              </a:rPr>
              <a:t>	</a:t>
            </a:r>
            <a:endParaRPr lang="en-CA" sz="2000" dirty="0" smtClean="0">
              <a:solidFill>
                <a:prstClr val="black"/>
              </a:solidFill>
              <a:latin typeface="Times New Roman" pitchFamily="18" charset="0"/>
              <a:cs typeface="Times New Roman" pitchFamily="18" charset="0"/>
            </a:endParaRPr>
          </a:p>
          <a:p>
            <a:r>
              <a:rPr lang="en-CA" sz="2000" dirty="0">
                <a:solidFill>
                  <a:prstClr val="black"/>
                </a:solidFill>
                <a:latin typeface="Times New Roman" pitchFamily="18" charset="0"/>
                <a:cs typeface="Times New Roman" pitchFamily="18" charset="0"/>
              </a:rPr>
              <a:t>	</a:t>
            </a:r>
            <a:r>
              <a:rPr lang="en-CA" sz="2000" dirty="0" smtClean="0">
                <a:solidFill>
                  <a:prstClr val="black"/>
                </a:solidFill>
                <a:latin typeface="Times New Roman" pitchFamily="18" charset="0"/>
                <a:cs typeface="Times New Roman" pitchFamily="18" charset="0"/>
              </a:rPr>
              <a:t>*Colorless </a:t>
            </a:r>
            <a:r>
              <a:rPr lang="en-CA" sz="2000" dirty="0">
                <a:solidFill>
                  <a:prstClr val="black"/>
                </a:solidFill>
                <a:latin typeface="Times New Roman" pitchFamily="18" charset="0"/>
                <a:cs typeface="Times New Roman" pitchFamily="18" charset="0"/>
              </a:rPr>
              <a:t>(lactose-negative) colonies are inoculated into TSI </a:t>
            </a:r>
            <a:r>
              <a:rPr lang="en-CA" sz="2000" dirty="0" smtClean="0">
                <a:solidFill>
                  <a:prstClr val="black"/>
                </a:solidFill>
                <a:latin typeface="Times New Roman" pitchFamily="18" charset="0"/>
                <a:cs typeface="Times New Roman" pitchFamily="18" charset="0"/>
              </a:rPr>
              <a:t>	agar</a:t>
            </a:r>
            <a:r>
              <a:rPr lang="en-CA" sz="2000" dirty="0">
                <a:solidFill>
                  <a:prstClr val="black"/>
                </a:solidFill>
                <a:latin typeface="Times New Roman" pitchFamily="18" charset="0"/>
                <a:cs typeface="Times New Roman" pitchFamily="18" charset="0"/>
              </a:rPr>
              <a:t>. </a:t>
            </a:r>
            <a:r>
              <a:rPr lang="en-CA" sz="2000" dirty="0" smtClean="0">
                <a:solidFill>
                  <a:prstClr val="black"/>
                </a:solidFill>
                <a:latin typeface="Times New Roman" pitchFamily="18" charset="0"/>
                <a:cs typeface="Times New Roman" pitchFamily="18" charset="0"/>
              </a:rPr>
              <a:t>	Organisms </a:t>
            </a:r>
            <a:r>
              <a:rPr lang="en-CA" sz="2000" dirty="0">
                <a:solidFill>
                  <a:prstClr val="black"/>
                </a:solidFill>
                <a:latin typeface="Times New Roman" pitchFamily="18" charset="0"/>
                <a:cs typeface="Times New Roman" pitchFamily="18" charset="0"/>
              </a:rPr>
              <a:t>that fail to produce H</a:t>
            </a:r>
            <a:r>
              <a:rPr lang="en-CA" sz="2000" baseline="-25000" dirty="0">
                <a:solidFill>
                  <a:prstClr val="black"/>
                </a:solidFill>
                <a:latin typeface="Times New Roman" pitchFamily="18" charset="0"/>
                <a:cs typeface="Times New Roman" pitchFamily="18" charset="0"/>
              </a:rPr>
              <a:t>2</a:t>
            </a:r>
            <a:r>
              <a:rPr lang="en-CA" sz="2000" dirty="0">
                <a:solidFill>
                  <a:prstClr val="black"/>
                </a:solidFill>
                <a:latin typeface="Times New Roman" pitchFamily="18" charset="0"/>
                <a:cs typeface="Times New Roman" pitchFamily="18" charset="0"/>
              </a:rPr>
              <a:t>S, that produce acid </a:t>
            </a:r>
            <a:r>
              <a:rPr lang="en-CA" sz="2000" dirty="0" smtClean="0">
                <a:solidFill>
                  <a:prstClr val="black"/>
                </a:solidFill>
                <a:latin typeface="Times New Roman" pitchFamily="18" charset="0"/>
                <a:cs typeface="Times New Roman" pitchFamily="18" charset="0"/>
              </a:rPr>
              <a:t>but </a:t>
            </a:r>
            <a:r>
              <a:rPr lang="en-CA" sz="2000" dirty="0">
                <a:solidFill>
                  <a:prstClr val="black"/>
                </a:solidFill>
                <a:latin typeface="Times New Roman" pitchFamily="18" charset="0"/>
                <a:cs typeface="Times New Roman" pitchFamily="18" charset="0"/>
              </a:rPr>
              <a:t>not gas in the </a:t>
            </a:r>
            <a:r>
              <a:rPr lang="en-CA" sz="2000" dirty="0" smtClean="0">
                <a:solidFill>
                  <a:prstClr val="black"/>
                </a:solidFill>
                <a:latin typeface="Times New Roman" pitchFamily="18" charset="0"/>
                <a:cs typeface="Times New Roman" pitchFamily="18" charset="0"/>
              </a:rPr>
              <a:t>	butt </a:t>
            </a:r>
            <a:r>
              <a:rPr lang="en-CA" sz="2000" dirty="0">
                <a:solidFill>
                  <a:prstClr val="black"/>
                </a:solidFill>
                <a:latin typeface="Times New Roman" pitchFamily="18" charset="0"/>
                <a:cs typeface="Times New Roman" pitchFamily="18" charset="0"/>
              </a:rPr>
              <a:t>and an alkaline slant in TSI agar </a:t>
            </a:r>
            <a:r>
              <a:rPr lang="en-CA" sz="2000" dirty="0" smtClean="0">
                <a:solidFill>
                  <a:prstClr val="black"/>
                </a:solidFill>
                <a:latin typeface="Times New Roman" pitchFamily="18" charset="0"/>
                <a:cs typeface="Times New Roman" pitchFamily="18" charset="0"/>
              </a:rPr>
              <a:t>medium</a:t>
            </a:r>
            <a:r>
              <a:rPr lang="en-CA" sz="2000" dirty="0" smtClean="0"/>
              <a:t> </a:t>
            </a:r>
            <a:r>
              <a:rPr lang="en-CA" sz="2000" dirty="0"/>
              <a:t>and that are </a:t>
            </a:r>
            <a:r>
              <a:rPr lang="en-CA" sz="2000" dirty="0" err="1"/>
              <a:t>nonmotile</a:t>
            </a:r>
            <a:r>
              <a:rPr lang="en-CA" sz="2000" dirty="0"/>
              <a:t> </a:t>
            </a:r>
            <a:r>
              <a:rPr lang="en-CA" sz="2000" dirty="0" smtClean="0"/>
              <a:t>	should </a:t>
            </a:r>
            <a:r>
              <a:rPr lang="en-CA" sz="2000" dirty="0"/>
              <a:t>be subjected to slide agglutination by </a:t>
            </a:r>
            <a:r>
              <a:rPr lang="en-CA" sz="2000" dirty="0" smtClean="0"/>
              <a:t>specific </a:t>
            </a:r>
            <a:r>
              <a:rPr lang="en-CA" sz="2000" i="1" dirty="0" err="1"/>
              <a:t>Shigella</a:t>
            </a:r>
            <a:r>
              <a:rPr lang="en-CA" sz="2000" i="1" dirty="0"/>
              <a:t> </a:t>
            </a:r>
            <a:r>
              <a:rPr lang="en-CA" sz="2000" dirty="0"/>
              <a:t>antisera.</a:t>
            </a:r>
          </a:p>
          <a:p>
            <a:endParaRPr lang="en-CA" dirty="0"/>
          </a:p>
        </p:txBody>
      </p:sp>
      <p:sp>
        <p:nvSpPr>
          <p:cNvPr id="3" name="TextBox 2"/>
          <p:cNvSpPr txBox="1"/>
          <p:nvPr/>
        </p:nvSpPr>
        <p:spPr>
          <a:xfrm>
            <a:off x="3041555" y="686599"/>
            <a:ext cx="3049233" cy="707886"/>
          </a:xfrm>
          <a:prstGeom prst="rect">
            <a:avLst/>
          </a:prstGeom>
          <a:noFill/>
        </p:spPr>
        <p:txBody>
          <a:bodyPr wrap="none" rtlCol="0">
            <a:spAutoFit/>
          </a:bodyPr>
          <a:lstStyle/>
          <a:p>
            <a:r>
              <a:rPr lang="en-CA" sz="4000" dirty="0" smtClean="0">
                <a:latin typeface="Times New Roman" pitchFamily="18" charset="0"/>
                <a:cs typeface="Times New Roman" pitchFamily="18" charset="0"/>
              </a:rPr>
              <a:t>Lab diagnosis</a:t>
            </a:r>
            <a:endParaRPr lang="en-CA" sz="4000" dirty="0">
              <a:latin typeface="Times New Roman" pitchFamily="18" charset="0"/>
              <a:cs typeface="Times New Roman" pitchFamily="18" charset="0"/>
            </a:endParaRPr>
          </a:p>
        </p:txBody>
      </p:sp>
    </p:spTree>
    <p:extLst>
      <p:ext uri="{BB962C8B-B14F-4D97-AF65-F5344CB8AC3E}">
        <p14:creationId xmlns:p14="http://schemas.microsoft.com/office/powerpoint/2010/main" val="12932004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772816"/>
            <a:ext cx="7488832" cy="2246769"/>
          </a:xfrm>
          <a:prstGeom prst="rect">
            <a:avLst/>
          </a:prstGeom>
        </p:spPr>
        <p:txBody>
          <a:bodyPr wrap="square">
            <a:spAutoFit/>
          </a:bodyPr>
          <a:lstStyle/>
          <a:p>
            <a:pPr lvl="0"/>
            <a:r>
              <a:rPr lang="en-CA" sz="2800" dirty="0" smtClean="0">
                <a:solidFill>
                  <a:prstClr val="black"/>
                </a:solidFill>
                <a:latin typeface="Times New Roman" pitchFamily="18" charset="0"/>
                <a:cs typeface="Times New Roman" pitchFamily="18" charset="0"/>
              </a:rPr>
              <a:t>C. Serology: Normal </a:t>
            </a:r>
            <a:r>
              <a:rPr lang="en-CA" sz="2800" dirty="0">
                <a:solidFill>
                  <a:prstClr val="black"/>
                </a:solidFill>
                <a:latin typeface="Times New Roman" pitchFamily="18" charset="0"/>
                <a:cs typeface="Times New Roman" pitchFamily="18" charset="0"/>
              </a:rPr>
              <a:t>persons often have agglutinins against several </a:t>
            </a:r>
            <a:r>
              <a:rPr lang="en-CA" sz="2800" i="1" dirty="0" err="1">
                <a:solidFill>
                  <a:prstClr val="black"/>
                </a:solidFill>
                <a:latin typeface="Times New Roman" pitchFamily="18" charset="0"/>
                <a:cs typeface="Times New Roman" pitchFamily="18" charset="0"/>
              </a:rPr>
              <a:t>Shigella</a:t>
            </a:r>
            <a:r>
              <a:rPr lang="en-CA" sz="2800" dirty="0">
                <a:solidFill>
                  <a:prstClr val="black"/>
                </a:solidFill>
                <a:latin typeface="Times New Roman" pitchFamily="18" charset="0"/>
                <a:cs typeface="Times New Roman" pitchFamily="18" charset="0"/>
              </a:rPr>
              <a:t> species. However, serial determinations of antibody titers may show a rise in specific antibody. Serology is not used to diagnose </a:t>
            </a:r>
            <a:r>
              <a:rPr lang="en-CA" sz="2800" i="1" dirty="0" err="1">
                <a:solidFill>
                  <a:prstClr val="black"/>
                </a:solidFill>
                <a:latin typeface="Times New Roman" pitchFamily="18" charset="0"/>
                <a:cs typeface="Times New Roman" pitchFamily="18" charset="0"/>
              </a:rPr>
              <a:t>Shigella</a:t>
            </a:r>
            <a:r>
              <a:rPr lang="en-CA" sz="2800" i="1" dirty="0">
                <a:solidFill>
                  <a:prstClr val="black"/>
                </a:solidFill>
                <a:latin typeface="Times New Roman" pitchFamily="18" charset="0"/>
                <a:cs typeface="Times New Roman" pitchFamily="18" charset="0"/>
              </a:rPr>
              <a:t> </a:t>
            </a:r>
            <a:r>
              <a:rPr lang="en-CA" sz="2800" dirty="0">
                <a:solidFill>
                  <a:prstClr val="black"/>
                </a:solidFill>
                <a:latin typeface="Times New Roman" pitchFamily="18" charset="0"/>
                <a:cs typeface="Times New Roman" pitchFamily="18" charset="0"/>
              </a:rPr>
              <a:t>infections.</a:t>
            </a:r>
          </a:p>
        </p:txBody>
      </p:sp>
      <p:sp>
        <p:nvSpPr>
          <p:cNvPr id="3" name="TextBox 2"/>
          <p:cNvSpPr txBox="1"/>
          <p:nvPr/>
        </p:nvSpPr>
        <p:spPr>
          <a:xfrm>
            <a:off x="2771800" y="548680"/>
            <a:ext cx="3049233" cy="707886"/>
          </a:xfrm>
          <a:prstGeom prst="rect">
            <a:avLst/>
          </a:prstGeom>
          <a:noFill/>
        </p:spPr>
        <p:txBody>
          <a:bodyPr wrap="none" rtlCol="0">
            <a:spAutoFit/>
          </a:bodyPr>
          <a:lstStyle/>
          <a:p>
            <a:r>
              <a:rPr lang="en-CA" sz="4000" dirty="0" smtClean="0">
                <a:latin typeface="Times New Roman" pitchFamily="18" charset="0"/>
                <a:cs typeface="Times New Roman" pitchFamily="18" charset="0"/>
              </a:rPr>
              <a:t>Lab diagnosis</a:t>
            </a:r>
            <a:endParaRPr lang="en-CA" sz="4000" dirty="0">
              <a:latin typeface="Times New Roman" pitchFamily="18" charset="0"/>
              <a:cs typeface="Times New Roman" pitchFamily="18" charset="0"/>
            </a:endParaRPr>
          </a:p>
        </p:txBody>
      </p:sp>
    </p:spTree>
    <p:extLst>
      <p:ext uri="{BB962C8B-B14F-4D97-AF65-F5344CB8AC3E}">
        <p14:creationId xmlns:p14="http://schemas.microsoft.com/office/powerpoint/2010/main" val="3971580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268760"/>
            <a:ext cx="8352928" cy="5262979"/>
          </a:xfrm>
          <a:prstGeom prst="rect">
            <a:avLst/>
          </a:prstGeom>
        </p:spPr>
        <p:txBody>
          <a:bodyPr wrap="square">
            <a:spAutoFit/>
          </a:bodyPr>
          <a:lstStyle/>
          <a:p>
            <a:pPr marL="342900" indent="-342900">
              <a:buFont typeface="Wingdings" pitchFamily="2" charset="2"/>
              <a:buChar char="§"/>
            </a:pPr>
            <a:r>
              <a:rPr lang="en-CA" sz="2400" dirty="0" smtClean="0">
                <a:latin typeface="Times New Roman" pitchFamily="18" charset="0"/>
                <a:cs typeface="Times New Roman" pitchFamily="18" charset="0"/>
              </a:rPr>
              <a:t>Salmonellae vary in length. Most isolates are motile with </a:t>
            </a:r>
            <a:r>
              <a:rPr lang="en-CA" sz="2400" dirty="0" err="1" smtClean="0">
                <a:latin typeface="Times New Roman" pitchFamily="18" charset="0"/>
                <a:cs typeface="Times New Roman" pitchFamily="18" charset="0"/>
              </a:rPr>
              <a:t>peritrichous</a:t>
            </a:r>
            <a:r>
              <a:rPr lang="en-CA" sz="2400" dirty="0" smtClean="0">
                <a:latin typeface="Times New Roman" pitchFamily="18" charset="0"/>
                <a:cs typeface="Times New Roman" pitchFamily="18" charset="0"/>
              </a:rPr>
              <a:t> flagella. </a:t>
            </a:r>
          </a:p>
          <a:p>
            <a:endParaRPr lang="en-CA" sz="2400" dirty="0">
              <a:latin typeface="Times New Roman" pitchFamily="18" charset="0"/>
              <a:cs typeface="Times New Roman" pitchFamily="18" charset="0"/>
            </a:endParaRPr>
          </a:p>
          <a:p>
            <a:pPr marL="342900" indent="-342900">
              <a:buFont typeface="Wingdings" pitchFamily="2" charset="2"/>
              <a:buChar char="§"/>
            </a:pPr>
            <a:r>
              <a:rPr lang="en-CA" sz="2400" dirty="0" smtClean="0">
                <a:latin typeface="Times New Roman" pitchFamily="18" charset="0"/>
                <a:cs typeface="Times New Roman" pitchFamily="18" charset="0"/>
              </a:rPr>
              <a:t>grow readily on simple media, but they almost never ferment lactose or sucrose. </a:t>
            </a:r>
          </a:p>
          <a:p>
            <a:endParaRPr lang="en-CA" sz="2400" dirty="0" smtClean="0">
              <a:latin typeface="Times New Roman" pitchFamily="18" charset="0"/>
              <a:cs typeface="Times New Roman" pitchFamily="18" charset="0"/>
            </a:endParaRPr>
          </a:p>
          <a:p>
            <a:pPr marL="342900" indent="-342900">
              <a:buFont typeface="Wingdings" pitchFamily="2" charset="2"/>
              <a:buChar char="§"/>
            </a:pPr>
            <a:r>
              <a:rPr lang="en-CA" sz="2400" dirty="0" smtClean="0">
                <a:latin typeface="Times New Roman" pitchFamily="18" charset="0"/>
                <a:cs typeface="Times New Roman" pitchFamily="18" charset="0"/>
              </a:rPr>
              <a:t>They form acid and sometimes gas from glucose and mannose. They usually produce H2S. </a:t>
            </a:r>
          </a:p>
          <a:p>
            <a:endParaRPr lang="en-CA" sz="2400" dirty="0" smtClean="0">
              <a:latin typeface="Times New Roman" pitchFamily="18" charset="0"/>
              <a:cs typeface="Times New Roman" pitchFamily="18" charset="0"/>
            </a:endParaRPr>
          </a:p>
          <a:p>
            <a:pPr marL="342900" indent="-342900">
              <a:buFont typeface="Wingdings" pitchFamily="2" charset="2"/>
              <a:buChar char="§"/>
            </a:pPr>
            <a:r>
              <a:rPr lang="en-CA" sz="2400" dirty="0" smtClean="0">
                <a:latin typeface="Times New Roman" pitchFamily="18" charset="0"/>
                <a:cs typeface="Times New Roman" pitchFamily="18" charset="0"/>
              </a:rPr>
              <a:t>They survive freezing in water for long periods. Salmonellae are resistant to certain chemicals (</a:t>
            </a:r>
            <a:r>
              <a:rPr lang="en-CA" sz="2400" dirty="0" err="1" smtClean="0">
                <a:latin typeface="Times New Roman" pitchFamily="18" charset="0"/>
                <a:cs typeface="Times New Roman" pitchFamily="18" charset="0"/>
              </a:rPr>
              <a:t>eg</a:t>
            </a:r>
            <a:r>
              <a:rPr lang="en-CA" sz="2400" dirty="0" smtClean="0">
                <a:latin typeface="Times New Roman" pitchFamily="18" charset="0"/>
                <a:cs typeface="Times New Roman" pitchFamily="18" charset="0"/>
              </a:rPr>
              <a:t>, brilliant green, sodium </a:t>
            </a:r>
            <a:r>
              <a:rPr lang="en-CA" sz="2400" dirty="0" err="1" smtClean="0">
                <a:latin typeface="Times New Roman" pitchFamily="18" charset="0"/>
                <a:cs typeface="Times New Roman" pitchFamily="18" charset="0"/>
              </a:rPr>
              <a:t>tetrathionate</a:t>
            </a:r>
            <a:r>
              <a:rPr lang="en-CA" sz="2400" dirty="0" smtClean="0">
                <a:latin typeface="Times New Roman" pitchFamily="18" charset="0"/>
                <a:cs typeface="Times New Roman" pitchFamily="18" charset="0"/>
              </a:rPr>
              <a:t>, sodium </a:t>
            </a:r>
            <a:r>
              <a:rPr lang="en-CA" sz="2400" dirty="0" err="1" smtClean="0">
                <a:latin typeface="Times New Roman" pitchFamily="18" charset="0"/>
                <a:cs typeface="Times New Roman" pitchFamily="18" charset="0"/>
              </a:rPr>
              <a:t>deoxycholate</a:t>
            </a:r>
            <a:r>
              <a:rPr lang="en-CA" sz="2400" dirty="0" smtClean="0">
                <a:latin typeface="Times New Roman" pitchFamily="18" charset="0"/>
                <a:cs typeface="Times New Roman" pitchFamily="18" charset="0"/>
              </a:rPr>
              <a:t>) that inhibit other enteric bacteria; such compounds are therefore useful for inclusion in media to isolate salmonellae from feces.</a:t>
            </a:r>
            <a:endParaRPr lang="en-CA" sz="2400" dirty="0">
              <a:latin typeface="Times New Roman" pitchFamily="18" charset="0"/>
              <a:cs typeface="Times New Roman" pitchFamily="18" charset="0"/>
            </a:endParaRPr>
          </a:p>
        </p:txBody>
      </p:sp>
      <p:sp>
        <p:nvSpPr>
          <p:cNvPr id="3" name="TextBox 2"/>
          <p:cNvSpPr txBox="1"/>
          <p:nvPr/>
        </p:nvSpPr>
        <p:spPr>
          <a:xfrm>
            <a:off x="1619672" y="548680"/>
            <a:ext cx="5570756" cy="646331"/>
          </a:xfrm>
          <a:prstGeom prst="rect">
            <a:avLst/>
          </a:prstGeom>
          <a:noFill/>
        </p:spPr>
        <p:txBody>
          <a:bodyPr wrap="none" rtlCol="0">
            <a:spAutoFit/>
          </a:bodyPr>
          <a:lstStyle/>
          <a:p>
            <a:r>
              <a:rPr lang="en-CA" sz="3600" dirty="0" smtClean="0">
                <a:latin typeface="Times New Roman" pitchFamily="18" charset="0"/>
                <a:cs typeface="Times New Roman" pitchFamily="18" charset="0"/>
              </a:rPr>
              <a:t>Morphology &amp; Identification</a:t>
            </a:r>
            <a:endParaRPr lang="en-CA" sz="3600" dirty="0">
              <a:latin typeface="Times New Roman" pitchFamily="18" charset="0"/>
              <a:cs typeface="Times New Roman" pitchFamily="18" charset="0"/>
            </a:endParaRPr>
          </a:p>
        </p:txBody>
      </p:sp>
    </p:spTree>
    <p:extLst>
      <p:ext uri="{BB962C8B-B14F-4D97-AF65-F5344CB8AC3E}">
        <p14:creationId xmlns:p14="http://schemas.microsoft.com/office/powerpoint/2010/main" val="2583660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700808"/>
            <a:ext cx="7416824" cy="3046988"/>
          </a:xfrm>
          <a:prstGeom prst="rect">
            <a:avLst/>
          </a:prstGeom>
        </p:spPr>
        <p:txBody>
          <a:bodyPr wrap="square">
            <a:spAutoFit/>
          </a:bodyPr>
          <a:lstStyle/>
          <a:p>
            <a:pPr marL="342900" indent="-342900">
              <a:buFont typeface="Wingdings" pitchFamily="2" charset="2"/>
              <a:buChar char="§"/>
            </a:pPr>
            <a:r>
              <a:rPr lang="en-CA" sz="2400" dirty="0" smtClean="0">
                <a:latin typeface="Times New Roman" pitchFamily="18" charset="0"/>
                <a:cs typeface="Times New Roman" pitchFamily="18" charset="0"/>
              </a:rPr>
              <a:t> The members of the genus </a:t>
            </a:r>
            <a:r>
              <a:rPr lang="en-CA" sz="2400" i="1" dirty="0" smtClean="0">
                <a:latin typeface="Times New Roman" pitchFamily="18" charset="0"/>
                <a:cs typeface="Times New Roman" pitchFamily="18" charset="0"/>
              </a:rPr>
              <a:t>Salmonella</a:t>
            </a:r>
            <a:r>
              <a:rPr lang="en-CA" sz="2400" dirty="0" smtClean="0">
                <a:latin typeface="Times New Roman" pitchFamily="18" charset="0"/>
                <a:cs typeface="Times New Roman" pitchFamily="18" charset="0"/>
              </a:rPr>
              <a:t> were originally classified on the basis of:</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 epidemiology</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 host range</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 biochemical reactions, and </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*Structures of the O, H, and Vi (when present) </a:t>
            </a:r>
          </a:p>
          <a:p>
            <a:r>
              <a:rPr lang="en-CA" sz="2400" dirty="0" smtClean="0">
                <a:latin typeface="Times New Roman" pitchFamily="18" charset="0"/>
                <a:cs typeface="Times New Roman" pitchFamily="18" charset="0"/>
              </a:rPr>
              <a:t> 	   antigens. </a:t>
            </a:r>
          </a:p>
          <a:p>
            <a:r>
              <a:rPr lang="en-CA" sz="2400" dirty="0" smtClean="0">
                <a:latin typeface="Times New Roman" pitchFamily="18" charset="0"/>
                <a:cs typeface="Times New Roman" pitchFamily="18" charset="0"/>
              </a:rPr>
              <a:t>	*DNA–DNA hybridization. </a:t>
            </a:r>
            <a:endParaRPr lang="en-CA" sz="2400" dirty="0">
              <a:latin typeface="Times New Roman" pitchFamily="18" charset="0"/>
              <a:cs typeface="Times New Roman" pitchFamily="18" charset="0"/>
            </a:endParaRPr>
          </a:p>
        </p:txBody>
      </p:sp>
      <p:sp>
        <p:nvSpPr>
          <p:cNvPr id="3" name="TextBox 2"/>
          <p:cNvSpPr txBox="1"/>
          <p:nvPr/>
        </p:nvSpPr>
        <p:spPr>
          <a:xfrm>
            <a:off x="3004605" y="476672"/>
            <a:ext cx="3007555" cy="707886"/>
          </a:xfrm>
          <a:prstGeom prst="rect">
            <a:avLst/>
          </a:prstGeom>
          <a:noFill/>
        </p:spPr>
        <p:txBody>
          <a:bodyPr wrap="none" rtlCol="0">
            <a:spAutoFit/>
          </a:bodyPr>
          <a:lstStyle/>
          <a:p>
            <a:r>
              <a:rPr lang="en-CA" sz="4000" dirty="0" smtClean="0">
                <a:latin typeface="Times New Roman" pitchFamily="18" charset="0"/>
                <a:cs typeface="Times New Roman" pitchFamily="18" charset="0"/>
              </a:rPr>
              <a:t>Classification</a:t>
            </a:r>
            <a:endParaRPr lang="en-CA" sz="4000" dirty="0">
              <a:latin typeface="Times New Roman" pitchFamily="18" charset="0"/>
              <a:cs typeface="Times New Roman" pitchFamily="18" charset="0"/>
            </a:endParaRPr>
          </a:p>
        </p:txBody>
      </p:sp>
      <p:sp>
        <p:nvSpPr>
          <p:cNvPr id="4" name="Rectangle 3"/>
          <p:cNvSpPr/>
          <p:nvPr/>
        </p:nvSpPr>
        <p:spPr>
          <a:xfrm>
            <a:off x="539552" y="5013176"/>
            <a:ext cx="7416824" cy="1200329"/>
          </a:xfrm>
          <a:prstGeom prst="rect">
            <a:avLst/>
          </a:prstGeom>
        </p:spPr>
        <p:txBody>
          <a:bodyPr wrap="square">
            <a:spAutoFit/>
          </a:bodyPr>
          <a:lstStyle/>
          <a:p>
            <a:pPr marL="342900" indent="-342900">
              <a:buFont typeface="Wingdings" pitchFamily="2" charset="2"/>
              <a:buChar char="§"/>
            </a:pPr>
            <a:r>
              <a:rPr lang="en-CA" sz="2400" i="1" dirty="0" smtClean="0">
                <a:latin typeface="Times New Roman" pitchFamily="18" charset="0"/>
                <a:cs typeface="Times New Roman" pitchFamily="18" charset="0"/>
              </a:rPr>
              <a:t>Salmonella </a:t>
            </a:r>
            <a:r>
              <a:rPr lang="en-CA" sz="2400" dirty="0" smtClean="0">
                <a:latin typeface="Times New Roman" pitchFamily="18" charset="0"/>
                <a:cs typeface="Times New Roman" pitchFamily="18" charset="0"/>
              </a:rPr>
              <a:t>is divided into two species each with multiple subspecies and serotypes. The two species are </a:t>
            </a:r>
            <a:r>
              <a:rPr lang="en-CA" sz="2400" i="1" dirty="0" smtClean="0">
                <a:latin typeface="Times New Roman" pitchFamily="18" charset="0"/>
                <a:cs typeface="Times New Roman" pitchFamily="18" charset="0"/>
              </a:rPr>
              <a:t>Salmonella </a:t>
            </a:r>
            <a:r>
              <a:rPr lang="en-CA" sz="2400" i="1" dirty="0" err="1" smtClean="0">
                <a:latin typeface="Times New Roman" pitchFamily="18" charset="0"/>
                <a:cs typeface="Times New Roman" pitchFamily="18" charset="0"/>
              </a:rPr>
              <a:t>enterica</a:t>
            </a:r>
            <a:r>
              <a:rPr lang="en-CA" sz="2400" i="1" dirty="0" smtClean="0">
                <a:latin typeface="Times New Roman" pitchFamily="18" charset="0"/>
                <a:cs typeface="Times New Roman" pitchFamily="18" charset="0"/>
              </a:rPr>
              <a:t> </a:t>
            </a:r>
            <a:r>
              <a:rPr lang="en-CA" sz="2400" dirty="0" smtClean="0">
                <a:latin typeface="Times New Roman" pitchFamily="18" charset="0"/>
                <a:cs typeface="Times New Roman" pitchFamily="18" charset="0"/>
              </a:rPr>
              <a:t>and </a:t>
            </a:r>
            <a:r>
              <a:rPr lang="en-CA" sz="2400" i="1" dirty="0" smtClean="0">
                <a:latin typeface="Times New Roman" pitchFamily="18" charset="0"/>
                <a:cs typeface="Times New Roman" pitchFamily="18" charset="0"/>
              </a:rPr>
              <a:t>Salmonella </a:t>
            </a:r>
            <a:r>
              <a:rPr lang="en-CA" sz="2400" i="1" dirty="0" err="1" smtClean="0">
                <a:latin typeface="Times New Roman" pitchFamily="18" charset="0"/>
                <a:cs typeface="Times New Roman" pitchFamily="18" charset="0"/>
              </a:rPr>
              <a:t>bongori</a:t>
            </a:r>
            <a:r>
              <a:rPr lang="en-CA" sz="2400" i="1" dirty="0" smtClean="0">
                <a:latin typeface="Times New Roman" pitchFamily="18" charset="0"/>
                <a:cs typeface="Times New Roman" pitchFamily="18" charset="0"/>
              </a:rPr>
              <a:t> </a:t>
            </a:r>
            <a:endParaRPr lang="en-CA"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3970637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1" name="Text Box 3"/>
          <p:cNvSpPr txBox="1">
            <a:spLocks noChangeArrowheads="1"/>
          </p:cNvSpPr>
          <p:nvPr/>
        </p:nvSpPr>
        <p:spPr bwMode="auto">
          <a:xfrm>
            <a:off x="0" y="1143000"/>
            <a:ext cx="41148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4400" b="1" i="1">
                <a:solidFill>
                  <a:srgbClr val="14078B"/>
                </a:solidFill>
              </a:rPr>
              <a:t>Epidemiology of Salmonella Infection</a:t>
            </a:r>
            <a:endParaRPr lang="en-US" sz="3600" b="1" i="1">
              <a:solidFill>
                <a:srgbClr val="14078B"/>
              </a:solidFill>
            </a:endParaRPr>
          </a:p>
        </p:txBody>
      </p:sp>
      <p:grpSp>
        <p:nvGrpSpPr>
          <p:cNvPr id="222214" name="Group 6"/>
          <p:cNvGrpSpPr>
            <a:grpSpLocks/>
          </p:cNvGrpSpPr>
          <p:nvPr/>
        </p:nvGrpSpPr>
        <p:grpSpPr bwMode="auto">
          <a:xfrm>
            <a:off x="4114800" y="0"/>
            <a:ext cx="4810125" cy="6858000"/>
            <a:chOff x="2592" y="0"/>
            <a:chExt cx="3030" cy="4320"/>
          </a:xfrm>
        </p:grpSpPr>
        <p:pic>
          <p:nvPicPr>
            <p:cNvPr id="222210" name="Picture 2" descr="SalmonellaEpiTa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 y="0"/>
              <a:ext cx="3030" cy="4320"/>
            </a:xfrm>
            <a:prstGeom prst="rect">
              <a:avLst/>
            </a:prstGeom>
            <a:solidFill>
              <a:schemeClr val="bg1"/>
            </a:solidFill>
          </p:spPr>
        </p:pic>
        <p:sp>
          <p:nvSpPr>
            <p:cNvPr id="222212" name="Rectangle 4"/>
            <p:cNvSpPr>
              <a:spLocks noChangeArrowheads="1"/>
            </p:cNvSpPr>
            <p:nvPr/>
          </p:nvSpPr>
          <p:spPr bwMode="auto">
            <a:xfrm>
              <a:off x="4080" y="720"/>
              <a:ext cx="864"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20000"/>
                </a:spcBef>
                <a:spcAft>
                  <a:spcPct val="0"/>
                </a:spcAft>
              </a:pPr>
              <a:endParaRPr lang="en-CA" sz="3600" b="1">
                <a:solidFill>
                  <a:srgbClr val="000000"/>
                </a:solidFill>
              </a:endParaRPr>
            </a:p>
          </p:txBody>
        </p:sp>
        <p:sp>
          <p:nvSpPr>
            <p:cNvPr id="222213" name="Rectangle 5"/>
            <p:cNvSpPr>
              <a:spLocks noChangeArrowheads="1"/>
            </p:cNvSpPr>
            <p:nvPr/>
          </p:nvSpPr>
          <p:spPr bwMode="auto">
            <a:xfrm>
              <a:off x="4944" y="2496"/>
              <a:ext cx="384" cy="1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20000"/>
                </a:spcBef>
                <a:spcAft>
                  <a:spcPct val="0"/>
                </a:spcAft>
              </a:pPr>
              <a:endParaRPr lang="en-CA" sz="3600" b="1">
                <a:solidFill>
                  <a:srgbClr val="000000"/>
                </a:solidFill>
              </a:endParaRPr>
            </a:p>
          </p:txBody>
        </p:sp>
      </p:grpSp>
    </p:spTree>
    <p:extLst>
      <p:ext uri="{BB962C8B-B14F-4D97-AF65-F5344CB8AC3E}">
        <p14:creationId xmlns:p14="http://schemas.microsoft.com/office/powerpoint/2010/main" val="320496878"/>
      </p:ext>
    </p:ext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268760"/>
            <a:ext cx="7416824" cy="2677656"/>
          </a:xfrm>
          <a:prstGeom prst="rect">
            <a:avLst/>
          </a:prstGeom>
        </p:spPr>
        <p:txBody>
          <a:bodyPr wrap="square">
            <a:spAutoFit/>
          </a:bodyPr>
          <a:lstStyle/>
          <a:p>
            <a:pPr marL="342900" indent="-342900">
              <a:buFont typeface="Wingdings" pitchFamily="2" charset="2"/>
              <a:buChar char="§"/>
            </a:pPr>
            <a:r>
              <a:rPr lang="en-CA" sz="2400" dirty="0" smtClean="0">
                <a:latin typeface="Times New Roman" pitchFamily="18" charset="0"/>
                <a:cs typeface="Times New Roman" pitchFamily="18" charset="0"/>
              </a:rPr>
              <a:t>S </a:t>
            </a:r>
            <a:r>
              <a:rPr lang="en-CA" sz="2400" i="1" dirty="0" err="1" smtClean="0">
                <a:latin typeface="Times New Roman" pitchFamily="18" charset="0"/>
                <a:cs typeface="Times New Roman" pitchFamily="18" charset="0"/>
              </a:rPr>
              <a:t>Typhi</a:t>
            </a:r>
            <a:r>
              <a:rPr lang="en-CA" sz="2400" dirty="0" smtClean="0">
                <a:latin typeface="Times New Roman" pitchFamily="18" charset="0"/>
                <a:cs typeface="Times New Roman" pitchFamily="18" charset="0"/>
              </a:rPr>
              <a:t>, </a:t>
            </a:r>
            <a:r>
              <a:rPr lang="en-CA" sz="2400" i="1" dirty="0" smtClean="0">
                <a:latin typeface="Times New Roman" pitchFamily="18" charset="0"/>
                <a:cs typeface="Times New Roman" pitchFamily="18" charset="0"/>
              </a:rPr>
              <a:t>S </a:t>
            </a:r>
            <a:r>
              <a:rPr lang="en-CA" sz="2400" i="1" dirty="0" err="1" smtClean="0">
                <a:latin typeface="Times New Roman" pitchFamily="18" charset="0"/>
                <a:cs typeface="Times New Roman" pitchFamily="18" charset="0"/>
              </a:rPr>
              <a:t>Choleraesuis</a:t>
            </a:r>
            <a:r>
              <a:rPr lang="en-CA" sz="2400" dirty="0" smtClean="0">
                <a:latin typeface="Times New Roman" pitchFamily="18" charset="0"/>
                <a:cs typeface="Times New Roman" pitchFamily="18" charset="0"/>
              </a:rPr>
              <a:t>, and perhaps </a:t>
            </a:r>
            <a:r>
              <a:rPr lang="en-CA" sz="2400" i="1" dirty="0" smtClean="0">
                <a:latin typeface="Times New Roman" pitchFamily="18" charset="0"/>
                <a:cs typeface="Times New Roman" pitchFamily="18" charset="0"/>
              </a:rPr>
              <a:t>Salmonella </a:t>
            </a:r>
            <a:r>
              <a:rPr lang="en-CA" sz="2400" i="1" dirty="0" err="1" smtClean="0">
                <a:latin typeface="Times New Roman" pitchFamily="18" charset="0"/>
                <a:cs typeface="Times New Roman" pitchFamily="18" charset="0"/>
              </a:rPr>
              <a:t>Paratyphi</a:t>
            </a:r>
            <a:r>
              <a:rPr lang="en-CA" sz="2400" i="1" dirty="0" smtClean="0">
                <a:latin typeface="Times New Roman" pitchFamily="18" charset="0"/>
                <a:cs typeface="Times New Roman" pitchFamily="18" charset="0"/>
              </a:rPr>
              <a:t> </a:t>
            </a:r>
            <a:r>
              <a:rPr lang="en-CA" sz="2400" dirty="0" smtClean="0">
                <a:latin typeface="Times New Roman" pitchFamily="18" charset="0"/>
                <a:cs typeface="Times New Roman" pitchFamily="18" charset="0"/>
              </a:rPr>
              <a:t>A and </a:t>
            </a:r>
            <a:r>
              <a:rPr lang="en-CA" sz="2400" i="1" dirty="0" smtClean="0">
                <a:latin typeface="Times New Roman" pitchFamily="18" charset="0"/>
                <a:cs typeface="Times New Roman" pitchFamily="18" charset="0"/>
              </a:rPr>
              <a:t>Salmonella </a:t>
            </a:r>
            <a:r>
              <a:rPr lang="en-CA" sz="2400" i="1" dirty="0" err="1" smtClean="0">
                <a:latin typeface="Times New Roman" pitchFamily="18" charset="0"/>
                <a:cs typeface="Times New Roman" pitchFamily="18" charset="0"/>
              </a:rPr>
              <a:t>Paratyphi</a:t>
            </a:r>
            <a:r>
              <a:rPr lang="en-CA" sz="2400" i="1" dirty="0" smtClean="0">
                <a:latin typeface="Times New Roman" pitchFamily="18" charset="0"/>
                <a:cs typeface="Times New Roman" pitchFamily="18" charset="0"/>
              </a:rPr>
              <a:t> </a:t>
            </a:r>
            <a:r>
              <a:rPr lang="en-CA" sz="2400" dirty="0" smtClean="0">
                <a:latin typeface="Times New Roman" pitchFamily="18" charset="0"/>
                <a:cs typeface="Times New Roman" pitchFamily="18" charset="0"/>
              </a:rPr>
              <a:t>B are primarily infective for humans, and infection with these organisms implies acquisition from a human source. The vast majority of salmonellae, however, are chiefly pathogenic in animals that constitute the reservoir for human infection.</a:t>
            </a:r>
            <a:endParaRPr lang="en-CA" sz="2400" dirty="0">
              <a:latin typeface="Times New Roman" pitchFamily="18" charset="0"/>
              <a:cs typeface="Times New Roman" pitchFamily="18" charset="0"/>
            </a:endParaRPr>
          </a:p>
        </p:txBody>
      </p:sp>
      <p:sp>
        <p:nvSpPr>
          <p:cNvPr id="4" name="TextBox 3"/>
          <p:cNvSpPr txBox="1"/>
          <p:nvPr/>
        </p:nvSpPr>
        <p:spPr>
          <a:xfrm>
            <a:off x="2987824" y="476672"/>
            <a:ext cx="2652842" cy="646331"/>
          </a:xfrm>
          <a:prstGeom prst="rect">
            <a:avLst/>
          </a:prstGeom>
          <a:noFill/>
        </p:spPr>
        <p:txBody>
          <a:bodyPr wrap="none" rtlCol="0">
            <a:spAutoFit/>
          </a:bodyPr>
          <a:lstStyle/>
          <a:p>
            <a:r>
              <a:rPr lang="en-CA" sz="3600" dirty="0" smtClean="0">
                <a:latin typeface="Times New Roman" pitchFamily="18" charset="0"/>
                <a:cs typeface="Times New Roman" pitchFamily="18" charset="0"/>
              </a:rPr>
              <a:t>Pathogenesis</a:t>
            </a:r>
            <a:endParaRPr lang="en-CA" sz="3600" dirty="0">
              <a:latin typeface="Times New Roman" pitchFamily="18" charset="0"/>
              <a:cs typeface="Times New Roman" pitchFamily="18" charset="0"/>
            </a:endParaRPr>
          </a:p>
        </p:txBody>
      </p:sp>
    </p:spTree>
    <p:extLst>
      <p:ext uri="{BB962C8B-B14F-4D97-AF65-F5344CB8AC3E}">
        <p14:creationId xmlns:p14="http://schemas.microsoft.com/office/powerpoint/2010/main" val="352545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548680"/>
            <a:ext cx="8424936" cy="5632311"/>
          </a:xfrm>
          <a:prstGeom prst="rect">
            <a:avLst/>
          </a:prstGeom>
        </p:spPr>
        <p:txBody>
          <a:bodyPr wrap="square">
            <a:spAutoFit/>
          </a:bodyPr>
          <a:lstStyle/>
          <a:p>
            <a:pPr marL="342900" indent="-342900">
              <a:buFont typeface="Wingdings" pitchFamily="2" charset="2"/>
              <a:buChar char="§"/>
            </a:pPr>
            <a:r>
              <a:rPr lang="en-CA" sz="2400" dirty="0" smtClean="0">
                <a:latin typeface="Times New Roman" pitchFamily="18" charset="0"/>
                <a:cs typeface="Times New Roman" pitchFamily="18" charset="0"/>
              </a:rPr>
              <a:t>The organisms almost always enter via the oral route, usually with contaminated food or drink and cause three main disease:</a:t>
            </a:r>
          </a:p>
          <a:p>
            <a:pPr marL="457200" indent="-457200">
              <a:buAutoNum type="alphaUcPeriod"/>
            </a:pPr>
            <a:r>
              <a:rPr lang="en-CA" sz="2400" dirty="0" smtClean="0">
                <a:solidFill>
                  <a:srgbClr val="FF0000"/>
                </a:solidFill>
                <a:latin typeface="Times New Roman" pitchFamily="18" charset="0"/>
                <a:cs typeface="Times New Roman" pitchFamily="18" charset="0"/>
              </a:rPr>
              <a:t>The “Enteric Fevers” (Typhoid Fever)</a:t>
            </a:r>
          </a:p>
          <a:p>
            <a:r>
              <a:rPr lang="en-CA" sz="2400" i="1" dirty="0" smtClean="0">
                <a:latin typeface="Times New Roman" pitchFamily="18" charset="0"/>
                <a:cs typeface="Times New Roman" pitchFamily="18" charset="0"/>
              </a:rPr>
              <a:t>Salmonella </a:t>
            </a:r>
            <a:r>
              <a:rPr lang="en-CA" sz="2400" i="1" dirty="0" err="1" smtClean="0">
                <a:latin typeface="Times New Roman" pitchFamily="18" charset="0"/>
                <a:cs typeface="Times New Roman" pitchFamily="18" charset="0"/>
              </a:rPr>
              <a:t>typhi</a:t>
            </a:r>
            <a:r>
              <a:rPr lang="en-CA" sz="2400" i="1" dirty="0" smtClean="0">
                <a:latin typeface="Times New Roman" pitchFamily="18" charset="0"/>
                <a:cs typeface="Times New Roman" pitchFamily="18" charset="0"/>
              </a:rPr>
              <a:t>: </a:t>
            </a:r>
            <a:r>
              <a:rPr lang="en-CA" sz="2400" dirty="0" smtClean="0">
                <a:latin typeface="Times New Roman" pitchFamily="18" charset="0"/>
                <a:cs typeface="Times New Roman" pitchFamily="18" charset="0"/>
              </a:rPr>
              <a:t>The ingested salmonellae reach the small intestine, from which they enter the </a:t>
            </a:r>
            <a:r>
              <a:rPr lang="en-CA" sz="2400" dirty="0" err="1" smtClean="0">
                <a:latin typeface="Times New Roman" pitchFamily="18" charset="0"/>
                <a:cs typeface="Times New Roman" pitchFamily="18" charset="0"/>
              </a:rPr>
              <a:t>lymphatics</a:t>
            </a:r>
            <a:r>
              <a:rPr lang="en-CA" sz="2400" dirty="0" smtClean="0">
                <a:latin typeface="Times New Roman" pitchFamily="18" charset="0"/>
                <a:cs typeface="Times New Roman" pitchFamily="18" charset="0"/>
              </a:rPr>
              <a:t> and then the bloodstream. They are carried by the blood to many organs, including the intestine. The organisms multiply in intestinal lymphoid tissue and are excreted in stools. After an incubation period of 10–14 days.</a:t>
            </a:r>
          </a:p>
          <a:p>
            <a:endParaRPr lang="en-CA" sz="2400" dirty="0" smtClean="0">
              <a:latin typeface="Times New Roman" pitchFamily="18" charset="0"/>
              <a:cs typeface="Times New Roman" pitchFamily="18" charset="0"/>
            </a:endParaRPr>
          </a:p>
          <a:p>
            <a:r>
              <a:rPr lang="en-CA" sz="2400" dirty="0" smtClean="0">
                <a:latin typeface="Times New Roman" pitchFamily="18" charset="0"/>
                <a:cs typeface="Times New Roman" pitchFamily="18" charset="0"/>
              </a:rPr>
              <a:t>B.  </a:t>
            </a:r>
            <a:r>
              <a:rPr lang="en-CA" sz="2400" dirty="0" smtClean="0">
                <a:solidFill>
                  <a:srgbClr val="FF0000"/>
                </a:solidFill>
                <a:latin typeface="Times New Roman" pitchFamily="18" charset="0"/>
                <a:cs typeface="Times New Roman" pitchFamily="18" charset="0"/>
              </a:rPr>
              <a:t>Bacteremia with Focal Lesions </a:t>
            </a:r>
          </a:p>
          <a:p>
            <a:r>
              <a:rPr lang="en-CA" sz="2400" dirty="0" smtClean="0">
                <a:latin typeface="Times New Roman" pitchFamily="18" charset="0"/>
                <a:cs typeface="Times New Roman" pitchFamily="18" charset="0"/>
              </a:rPr>
              <a:t>This is associated commonly with </a:t>
            </a:r>
            <a:r>
              <a:rPr lang="en-CA" sz="2400" i="1" dirty="0" smtClean="0">
                <a:latin typeface="Times New Roman" pitchFamily="18" charset="0"/>
                <a:cs typeface="Times New Roman" pitchFamily="18" charset="0"/>
              </a:rPr>
              <a:t>S </a:t>
            </a:r>
            <a:r>
              <a:rPr lang="en-CA" sz="2400" i="1" dirty="0" err="1" smtClean="0">
                <a:latin typeface="Times New Roman" pitchFamily="18" charset="0"/>
                <a:cs typeface="Times New Roman" pitchFamily="18" charset="0"/>
              </a:rPr>
              <a:t>choleraesuis</a:t>
            </a:r>
            <a:endParaRPr lang="en-CA" sz="2400" i="1" dirty="0" smtClean="0">
              <a:latin typeface="Times New Roman" pitchFamily="18" charset="0"/>
              <a:cs typeface="Times New Roman" pitchFamily="18" charset="0"/>
            </a:endParaRPr>
          </a:p>
          <a:p>
            <a:endParaRPr lang="en-CA" sz="2400" dirty="0" smtClean="0">
              <a:latin typeface="Times New Roman" pitchFamily="18" charset="0"/>
              <a:cs typeface="Times New Roman" pitchFamily="18" charset="0"/>
            </a:endParaRPr>
          </a:p>
          <a:p>
            <a:r>
              <a:rPr lang="en-CA" sz="2400" dirty="0" smtClean="0">
                <a:solidFill>
                  <a:srgbClr val="FF0000"/>
                </a:solidFill>
                <a:latin typeface="Times New Roman" pitchFamily="18" charset="0"/>
                <a:cs typeface="Times New Roman" pitchFamily="18" charset="0"/>
              </a:rPr>
              <a:t> C.  </a:t>
            </a:r>
            <a:r>
              <a:rPr lang="en-CA" sz="2400" dirty="0" err="1" smtClean="0">
                <a:solidFill>
                  <a:srgbClr val="FF0000"/>
                </a:solidFill>
                <a:latin typeface="Times New Roman" pitchFamily="18" charset="0"/>
                <a:cs typeface="Times New Roman" pitchFamily="18" charset="0"/>
              </a:rPr>
              <a:t>Enterocolitis</a:t>
            </a:r>
            <a:endParaRPr lang="en-CA" sz="2400" dirty="0" smtClean="0">
              <a:solidFill>
                <a:srgbClr val="FF0000"/>
              </a:solidFill>
              <a:latin typeface="Times New Roman" pitchFamily="18" charset="0"/>
              <a:cs typeface="Times New Roman" pitchFamily="18" charset="0"/>
            </a:endParaRPr>
          </a:p>
          <a:p>
            <a:r>
              <a:rPr lang="en-CA" sz="2400" dirty="0" smtClean="0">
                <a:latin typeface="Times New Roman" pitchFamily="18" charset="0"/>
                <a:cs typeface="Times New Roman" pitchFamily="18" charset="0"/>
              </a:rPr>
              <a:t> </a:t>
            </a:r>
            <a:r>
              <a:rPr lang="en-CA" sz="2400" i="1" dirty="0" smtClean="0">
                <a:latin typeface="Times New Roman" pitchFamily="18" charset="0"/>
                <a:cs typeface="Times New Roman" pitchFamily="18" charset="0"/>
              </a:rPr>
              <a:t>S </a:t>
            </a:r>
            <a:r>
              <a:rPr lang="en-CA" sz="2400" i="1" dirty="0" err="1" smtClean="0">
                <a:latin typeface="Times New Roman" pitchFamily="18" charset="0"/>
                <a:cs typeface="Times New Roman" pitchFamily="18" charset="0"/>
              </a:rPr>
              <a:t>Typhimurium</a:t>
            </a:r>
            <a:r>
              <a:rPr lang="en-CA" sz="2400" i="1" dirty="0" smtClean="0">
                <a:latin typeface="Times New Roman" pitchFamily="18" charset="0"/>
                <a:cs typeface="Times New Roman" pitchFamily="18" charset="0"/>
              </a:rPr>
              <a:t> </a:t>
            </a:r>
            <a:r>
              <a:rPr lang="en-CA" sz="2400" dirty="0" smtClean="0">
                <a:latin typeface="Times New Roman" pitchFamily="18" charset="0"/>
                <a:cs typeface="Times New Roman" pitchFamily="18" charset="0"/>
              </a:rPr>
              <a:t>and </a:t>
            </a:r>
            <a:r>
              <a:rPr lang="en-CA" sz="2400" i="1" dirty="0" smtClean="0">
                <a:latin typeface="Times New Roman" pitchFamily="18" charset="0"/>
                <a:cs typeface="Times New Roman" pitchFamily="18" charset="0"/>
              </a:rPr>
              <a:t>Salmonella </a:t>
            </a:r>
            <a:r>
              <a:rPr lang="en-CA" sz="2400" i="1" dirty="0" err="1" smtClean="0">
                <a:latin typeface="Times New Roman" pitchFamily="18" charset="0"/>
                <a:cs typeface="Times New Roman" pitchFamily="18" charset="0"/>
              </a:rPr>
              <a:t>Enteritidis</a:t>
            </a:r>
            <a:r>
              <a:rPr lang="en-CA" sz="2400" i="1" dirty="0" smtClean="0">
                <a:latin typeface="Times New Roman" pitchFamily="18" charset="0"/>
                <a:cs typeface="Times New Roman" pitchFamily="18" charset="0"/>
              </a:rPr>
              <a:t> </a:t>
            </a:r>
            <a:r>
              <a:rPr lang="en-CA" sz="2400" dirty="0" smtClean="0">
                <a:latin typeface="Times New Roman" pitchFamily="18" charset="0"/>
                <a:cs typeface="Times New Roman" pitchFamily="18" charset="0"/>
              </a:rPr>
              <a:t>are prominent. </a:t>
            </a:r>
            <a:endParaRPr lang="en-CA" sz="2400" dirty="0">
              <a:latin typeface="Times New Roman" pitchFamily="18" charset="0"/>
              <a:cs typeface="Times New Roman" pitchFamily="18" charset="0"/>
            </a:endParaRPr>
          </a:p>
        </p:txBody>
      </p:sp>
    </p:spTree>
    <p:extLst>
      <p:ext uri="{BB962C8B-B14F-4D97-AF65-F5344CB8AC3E}">
        <p14:creationId xmlns:p14="http://schemas.microsoft.com/office/powerpoint/2010/main" val="929784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3724" y="1052736"/>
            <a:ext cx="7920880" cy="4893647"/>
          </a:xfrm>
          <a:prstGeom prst="rect">
            <a:avLst/>
          </a:prstGeom>
        </p:spPr>
        <p:txBody>
          <a:bodyPr wrap="square">
            <a:spAutoFit/>
          </a:bodyPr>
          <a:lstStyle/>
          <a:p>
            <a:pPr marL="457200" indent="-457200">
              <a:buAutoNum type="alphaUcPeriod"/>
            </a:pPr>
            <a:r>
              <a:rPr lang="en-CA" sz="2400" dirty="0" smtClean="0">
                <a:solidFill>
                  <a:srgbClr val="FF0000"/>
                </a:solidFill>
                <a:latin typeface="Times New Roman" pitchFamily="18" charset="0"/>
                <a:cs typeface="Times New Roman" pitchFamily="18" charset="0"/>
              </a:rPr>
              <a:t>Specimens:</a:t>
            </a:r>
            <a:r>
              <a:rPr lang="en-CA" sz="2400" dirty="0" smtClean="0">
                <a:latin typeface="Times New Roman" pitchFamily="18" charset="0"/>
                <a:cs typeface="Times New Roman" pitchFamily="18" charset="0"/>
              </a:rPr>
              <a:t> </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 Blood for culture must be taken repeatedly. In enteric fevers and septicaemias, blood culture results are often positive in the first week of the disease. </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 Bone marrow cultures may be useful.</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 Urine culture results may be positive after the second</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              week. </a:t>
            </a:r>
          </a:p>
          <a:p>
            <a:r>
              <a:rPr lang="en-CA" sz="2400" dirty="0">
                <a:latin typeface="Times New Roman" pitchFamily="18" charset="0"/>
                <a:cs typeface="Times New Roman" pitchFamily="18" charset="0"/>
              </a:rPr>
              <a:t>	</a:t>
            </a:r>
            <a:r>
              <a:rPr lang="en-CA" sz="2400" dirty="0" smtClean="0">
                <a:latin typeface="Times New Roman" pitchFamily="18" charset="0"/>
                <a:cs typeface="Times New Roman" pitchFamily="18" charset="0"/>
              </a:rPr>
              <a:t>*Stool specimens also must be taken repeatedly. In enteric fevers, the stools yield positive results from the second or third week on; in </a:t>
            </a:r>
            <a:r>
              <a:rPr lang="en-CA" sz="2400" dirty="0" err="1" smtClean="0">
                <a:latin typeface="Times New Roman" pitchFamily="18" charset="0"/>
                <a:cs typeface="Times New Roman" pitchFamily="18" charset="0"/>
              </a:rPr>
              <a:t>enterocolitis</a:t>
            </a:r>
            <a:r>
              <a:rPr lang="en-CA" sz="2400" dirty="0" smtClean="0">
                <a:latin typeface="Times New Roman" pitchFamily="18" charset="0"/>
                <a:cs typeface="Times New Roman" pitchFamily="18" charset="0"/>
              </a:rPr>
              <a:t>, the stools yield positive results during the first week. A positive culture of duodenal drainage establishes the presence of salmonellae in the biliary tract in carriers.</a:t>
            </a:r>
          </a:p>
        </p:txBody>
      </p:sp>
      <p:sp>
        <p:nvSpPr>
          <p:cNvPr id="3" name="TextBox 2"/>
          <p:cNvSpPr txBox="1"/>
          <p:nvPr/>
        </p:nvSpPr>
        <p:spPr>
          <a:xfrm>
            <a:off x="2123728" y="476672"/>
            <a:ext cx="4645824" cy="707886"/>
          </a:xfrm>
          <a:prstGeom prst="rect">
            <a:avLst/>
          </a:prstGeom>
          <a:noFill/>
        </p:spPr>
        <p:txBody>
          <a:bodyPr wrap="none" rtlCol="0">
            <a:spAutoFit/>
          </a:bodyPr>
          <a:lstStyle/>
          <a:p>
            <a:r>
              <a:rPr lang="en-CA" sz="4000" dirty="0" smtClean="0">
                <a:latin typeface="Times New Roman" pitchFamily="18" charset="0"/>
                <a:cs typeface="Times New Roman" pitchFamily="18" charset="0"/>
              </a:rPr>
              <a:t>Laboratory Diagnosis</a:t>
            </a:r>
            <a:endParaRPr lang="en-CA" sz="4000" dirty="0">
              <a:latin typeface="Times New Roman" pitchFamily="18" charset="0"/>
              <a:cs typeface="Times New Roman" pitchFamily="18" charset="0"/>
            </a:endParaRPr>
          </a:p>
        </p:txBody>
      </p:sp>
    </p:spTree>
    <p:extLst>
      <p:ext uri="{BB962C8B-B14F-4D97-AF65-F5344CB8AC3E}">
        <p14:creationId xmlns:p14="http://schemas.microsoft.com/office/powerpoint/2010/main" val="1408530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92696"/>
            <a:ext cx="7488832" cy="1938992"/>
          </a:xfrm>
          <a:prstGeom prst="rect">
            <a:avLst/>
          </a:prstGeom>
        </p:spPr>
        <p:txBody>
          <a:bodyPr wrap="square">
            <a:spAutoFit/>
          </a:bodyPr>
          <a:lstStyle/>
          <a:p>
            <a:pPr lvl="0"/>
            <a:r>
              <a:rPr lang="en-CA" sz="2400" dirty="0">
                <a:solidFill>
                  <a:prstClr val="black"/>
                </a:solidFill>
                <a:latin typeface="Times New Roman" pitchFamily="18" charset="0"/>
                <a:cs typeface="Times New Roman" pitchFamily="18" charset="0"/>
              </a:rPr>
              <a:t>B</a:t>
            </a:r>
            <a:r>
              <a:rPr lang="en-CA" sz="2400" dirty="0">
                <a:solidFill>
                  <a:srgbClr val="FF0000"/>
                </a:solidFill>
                <a:latin typeface="Times New Roman" pitchFamily="18" charset="0"/>
                <a:cs typeface="Times New Roman" pitchFamily="18" charset="0"/>
              </a:rPr>
              <a:t>. Bacteriologic </a:t>
            </a:r>
            <a:r>
              <a:rPr lang="en-CA" sz="2400" dirty="0" smtClean="0">
                <a:solidFill>
                  <a:srgbClr val="FF0000"/>
                </a:solidFill>
                <a:latin typeface="Times New Roman" pitchFamily="18" charset="0"/>
                <a:cs typeface="Times New Roman" pitchFamily="18" charset="0"/>
              </a:rPr>
              <a:t>Methods:</a:t>
            </a:r>
          </a:p>
          <a:p>
            <a:pPr lvl="0"/>
            <a:r>
              <a:rPr lang="en-CA" sz="2400" dirty="0" smtClean="0">
                <a:solidFill>
                  <a:prstClr val="black"/>
                </a:solidFill>
                <a:latin typeface="Times New Roman" pitchFamily="18" charset="0"/>
                <a:cs typeface="Times New Roman" pitchFamily="18" charset="0"/>
              </a:rPr>
              <a:t>1. Differential medium cultures:- EMB, </a:t>
            </a:r>
            <a:r>
              <a:rPr lang="en-CA" sz="2400" dirty="0" err="1">
                <a:solidFill>
                  <a:prstClr val="black"/>
                </a:solidFill>
                <a:latin typeface="Times New Roman" pitchFamily="18" charset="0"/>
                <a:cs typeface="Times New Roman" pitchFamily="18" charset="0"/>
              </a:rPr>
              <a:t>MacConkey</a:t>
            </a:r>
            <a:r>
              <a:rPr lang="en-CA" sz="2400" dirty="0">
                <a:solidFill>
                  <a:prstClr val="black"/>
                </a:solidFill>
                <a:latin typeface="Times New Roman" pitchFamily="18" charset="0"/>
                <a:cs typeface="Times New Roman" pitchFamily="18" charset="0"/>
              </a:rPr>
              <a:t>, or </a:t>
            </a:r>
            <a:r>
              <a:rPr lang="en-CA" sz="2400" dirty="0" err="1">
                <a:solidFill>
                  <a:prstClr val="black"/>
                </a:solidFill>
                <a:latin typeface="Times New Roman" pitchFamily="18" charset="0"/>
                <a:cs typeface="Times New Roman" pitchFamily="18" charset="0"/>
              </a:rPr>
              <a:t>deoxycholate</a:t>
            </a:r>
            <a:r>
              <a:rPr lang="en-CA" sz="2400" dirty="0">
                <a:solidFill>
                  <a:prstClr val="black"/>
                </a:solidFill>
                <a:latin typeface="Times New Roman" pitchFamily="18" charset="0"/>
                <a:cs typeface="Times New Roman" pitchFamily="18" charset="0"/>
              </a:rPr>
              <a:t> medium permits rapid detection of lactose </a:t>
            </a:r>
            <a:r>
              <a:rPr lang="en-CA" sz="2400" dirty="0" smtClean="0">
                <a:solidFill>
                  <a:prstClr val="black"/>
                </a:solidFill>
                <a:latin typeface="Times New Roman" pitchFamily="18" charset="0"/>
                <a:cs typeface="Times New Roman" pitchFamily="18" charset="0"/>
              </a:rPr>
              <a:t>non fermenters </a:t>
            </a:r>
            <a:r>
              <a:rPr lang="en-CA" sz="2400" dirty="0">
                <a:solidFill>
                  <a:prstClr val="black"/>
                </a:solidFill>
                <a:latin typeface="Times New Roman" pitchFamily="18" charset="0"/>
                <a:cs typeface="Times New Roman" pitchFamily="18" charset="0"/>
              </a:rPr>
              <a:t>(not only </a:t>
            </a:r>
            <a:r>
              <a:rPr lang="en-CA" sz="2400" i="1" dirty="0">
                <a:solidFill>
                  <a:prstClr val="black"/>
                </a:solidFill>
                <a:latin typeface="Times New Roman" pitchFamily="18" charset="0"/>
                <a:cs typeface="Times New Roman" pitchFamily="18" charset="0"/>
              </a:rPr>
              <a:t>salmonellae</a:t>
            </a:r>
            <a:r>
              <a:rPr lang="en-CA" sz="2400" dirty="0">
                <a:solidFill>
                  <a:prstClr val="black"/>
                </a:solidFill>
                <a:latin typeface="Times New Roman" pitchFamily="18" charset="0"/>
                <a:cs typeface="Times New Roman" pitchFamily="18" charset="0"/>
              </a:rPr>
              <a:t> and </a:t>
            </a:r>
            <a:r>
              <a:rPr lang="en-CA" sz="2400" i="1" dirty="0" err="1">
                <a:solidFill>
                  <a:prstClr val="black"/>
                </a:solidFill>
                <a:latin typeface="Times New Roman" pitchFamily="18" charset="0"/>
                <a:cs typeface="Times New Roman" pitchFamily="18" charset="0"/>
              </a:rPr>
              <a:t>shigellae</a:t>
            </a:r>
            <a:r>
              <a:rPr lang="en-CA" sz="2400" dirty="0">
                <a:solidFill>
                  <a:prstClr val="black"/>
                </a:solidFill>
                <a:latin typeface="Times New Roman" pitchFamily="18" charset="0"/>
                <a:cs typeface="Times New Roman" pitchFamily="18" charset="0"/>
              </a:rPr>
              <a:t> but also </a:t>
            </a:r>
            <a:r>
              <a:rPr lang="en-CA" sz="2400" i="1" dirty="0">
                <a:solidFill>
                  <a:prstClr val="black"/>
                </a:solidFill>
                <a:latin typeface="Times New Roman" pitchFamily="18" charset="0"/>
                <a:cs typeface="Times New Roman" pitchFamily="18" charset="0"/>
              </a:rPr>
              <a:t>Proteus</a:t>
            </a:r>
            <a:r>
              <a:rPr lang="en-CA" sz="2400" dirty="0">
                <a:solidFill>
                  <a:prstClr val="black"/>
                </a:solidFill>
                <a:latin typeface="Times New Roman" pitchFamily="18" charset="0"/>
                <a:cs typeface="Times New Roman" pitchFamily="18" charset="0"/>
              </a:rPr>
              <a:t>, </a:t>
            </a:r>
            <a:r>
              <a:rPr lang="en-CA" sz="2400" i="1" dirty="0" err="1">
                <a:solidFill>
                  <a:prstClr val="black"/>
                </a:solidFill>
                <a:latin typeface="Times New Roman" pitchFamily="18" charset="0"/>
                <a:cs typeface="Times New Roman" pitchFamily="18" charset="0"/>
              </a:rPr>
              <a:t>Serratia</a:t>
            </a:r>
            <a:r>
              <a:rPr lang="en-CA" sz="2400" dirty="0">
                <a:solidFill>
                  <a:prstClr val="black"/>
                </a:solidFill>
                <a:latin typeface="Times New Roman" pitchFamily="18" charset="0"/>
                <a:cs typeface="Times New Roman" pitchFamily="18" charset="0"/>
              </a:rPr>
              <a:t>, </a:t>
            </a:r>
            <a:r>
              <a:rPr lang="en-CA" sz="2400" i="1" dirty="0">
                <a:solidFill>
                  <a:prstClr val="black"/>
                </a:solidFill>
                <a:latin typeface="Times New Roman" pitchFamily="18" charset="0"/>
                <a:cs typeface="Times New Roman" pitchFamily="18" charset="0"/>
              </a:rPr>
              <a:t>Pseudomonas</a:t>
            </a:r>
            <a:r>
              <a:rPr lang="en-CA" sz="2400" dirty="0">
                <a:solidFill>
                  <a:prstClr val="black"/>
                </a:solidFill>
                <a:latin typeface="Times New Roman" pitchFamily="18" charset="0"/>
                <a:cs typeface="Times New Roman" pitchFamily="18" charset="0"/>
              </a:rPr>
              <a:t>, and so </a:t>
            </a:r>
            <a:r>
              <a:rPr lang="en-CA" sz="2400" dirty="0" smtClean="0">
                <a:solidFill>
                  <a:prstClr val="black"/>
                </a:solidFill>
                <a:latin typeface="Times New Roman" pitchFamily="18" charset="0"/>
                <a:cs typeface="Times New Roman" pitchFamily="18" charset="0"/>
              </a:rPr>
              <a:t>on.</a:t>
            </a:r>
            <a:endParaRPr lang="en-CA" sz="2400" dirty="0">
              <a:solidFill>
                <a:prstClr val="black"/>
              </a:solidFill>
              <a:latin typeface="Times New Roman" pitchFamily="18" charset="0"/>
              <a:cs typeface="Times New Roman" pitchFamily="18" charset="0"/>
            </a:endParaRPr>
          </a:p>
        </p:txBody>
      </p:sp>
      <p:sp>
        <p:nvSpPr>
          <p:cNvPr id="3" name="Rectangle 2"/>
          <p:cNvSpPr/>
          <p:nvPr/>
        </p:nvSpPr>
        <p:spPr>
          <a:xfrm>
            <a:off x="611560" y="2887776"/>
            <a:ext cx="7344816" cy="1569660"/>
          </a:xfrm>
          <a:prstGeom prst="rect">
            <a:avLst/>
          </a:prstGeom>
        </p:spPr>
        <p:txBody>
          <a:bodyPr wrap="square">
            <a:spAutoFit/>
          </a:bodyPr>
          <a:lstStyle/>
          <a:p>
            <a:pPr marL="285750" indent="-285750">
              <a:buFont typeface="Wingdings" pitchFamily="2" charset="2"/>
              <a:buChar char="§"/>
            </a:pPr>
            <a:r>
              <a:rPr lang="en-CA" dirty="0" smtClean="0"/>
              <a:t> </a:t>
            </a:r>
            <a:r>
              <a:rPr lang="en-CA" sz="2400" dirty="0" smtClean="0">
                <a:latin typeface="Times New Roman" pitchFamily="18" charset="0"/>
                <a:cs typeface="Times New Roman" pitchFamily="18" charset="0"/>
              </a:rPr>
              <a:t>Gram-positive organisms are somewhat inhibited. Bismuth sulfite medium permits rapid detection of salmonellae, which form black colonies because of H</a:t>
            </a:r>
            <a:r>
              <a:rPr lang="en-CA" sz="2400" baseline="-25000" dirty="0" smtClean="0">
                <a:latin typeface="Times New Roman" pitchFamily="18" charset="0"/>
                <a:cs typeface="Times New Roman" pitchFamily="18" charset="0"/>
              </a:rPr>
              <a:t>2</a:t>
            </a:r>
            <a:r>
              <a:rPr lang="en-CA" sz="2400" dirty="0" smtClean="0">
                <a:latin typeface="Times New Roman" pitchFamily="18" charset="0"/>
                <a:cs typeface="Times New Roman" pitchFamily="18" charset="0"/>
              </a:rPr>
              <a:t>S production. Many salmonellae produce H</a:t>
            </a:r>
            <a:r>
              <a:rPr lang="en-CA" sz="2400" baseline="-25000" dirty="0" smtClean="0">
                <a:latin typeface="Times New Roman" pitchFamily="18" charset="0"/>
                <a:cs typeface="Times New Roman" pitchFamily="18" charset="0"/>
              </a:rPr>
              <a:t>2</a:t>
            </a:r>
            <a:r>
              <a:rPr lang="en-CA" sz="2400" dirty="0" smtClean="0">
                <a:latin typeface="Times New Roman" pitchFamily="18" charset="0"/>
                <a:cs typeface="Times New Roman" pitchFamily="18" charset="0"/>
              </a:rPr>
              <a:t>S. </a:t>
            </a:r>
            <a:endParaRPr lang="en-CA" sz="2400" dirty="0">
              <a:latin typeface="Times New Roman" pitchFamily="18" charset="0"/>
              <a:cs typeface="Times New Roman" pitchFamily="18" charset="0"/>
            </a:endParaRPr>
          </a:p>
        </p:txBody>
      </p:sp>
    </p:spTree>
    <p:extLst>
      <p:ext uri="{BB962C8B-B14F-4D97-AF65-F5344CB8AC3E}">
        <p14:creationId xmlns:p14="http://schemas.microsoft.com/office/powerpoint/2010/main" val="1964707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949" y="620688"/>
            <a:ext cx="8352928" cy="4154984"/>
          </a:xfrm>
          <a:prstGeom prst="rect">
            <a:avLst/>
          </a:prstGeom>
        </p:spPr>
        <p:txBody>
          <a:bodyPr wrap="square">
            <a:spAutoFit/>
          </a:bodyPr>
          <a:lstStyle/>
          <a:p>
            <a:r>
              <a:rPr lang="en-CA" sz="2400" dirty="0" smtClean="0">
                <a:latin typeface="Times New Roman" pitchFamily="18" charset="0"/>
                <a:cs typeface="Times New Roman" pitchFamily="18" charset="0"/>
              </a:rPr>
              <a:t>2. Selective medium cultures—The specimen is plated on salmonella-</a:t>
            </a:r>
            <a:r>
              <a:rPr lang="en-CA" sz="2400" dirty="0" err="1" smtClean="0">
                <a:latin typeface="Times New Roman" pitchFamily="18" charset="0"/>
                <a:cs typeface="Times New Roman" pitchFamily="18" charset="0"/>
              </a:rPr>
              <a:t>shigella</a:t>
            </a:r>
            <a:r>
              <a:rPr lang="en-CA" sz="2400" dirty="0" smtClean="0">
                <a:latin typeface="Times New Roman" pitchFamily="18" charset="0"/>
                <a:cs typeface="Times New Roman" pitchFamily="18" charset="0"/>
              </a:rPr>
              <a:t> (SS) agar, </a:t>
            </a:r>
            <a:r>
              <a:rPr lang="en-CA" sz="2400" dirty="0" err="1" smtClean="0">
                <a:latin typeface="Times New Roman" pitchFamily="18" charset="0"/>
                <a:cs typeface="Times New Roman" pitchFamily="18" charset="0"/>
              </a:rPr>
              <a:t>Hektoen</a:t>
            </a:r>
            <a:r>
              <a:rPr lang="en-CA" sz="2400" dirty="0" smtClean="0">
                <a:latin typeface="Times New Roman" pitchFamily="18" charset="0"/>
                <a:cs typeface="Times New Roman" pitchFamily="18" charset="0"/>
              </a:rPr>
              <a:t> enteric agar, xylose-lysine decarboxylase (XLD) agar, or </a:t>
            </a:r>
            <a:r>
              <a:rPr lang="en-CA" sz="2400" dirty="0" err="1" smtClean="0">
                <a:latin typeface="Times New Roman" pitchFamily="18" charset="0"/>
                <a:cs typeface="Times New Roman" pitchFamily="18" charset="0"/>
              </a:rPr>
              <a:t>deoxycholatecitrate</a:t>
            </a:r>
            <a:r>
              <a:rPr lang="en-CA" sz="2400" dirty="0" smtClean="0">
                <a:latin typeface="Times New Roman" pitchFamily="18" charset="0"/>
                <a:cs typeface="Times New Roman" pitchFamily="18" charset="0"/>
              </a:rPr>
              <a:t> agar, which </a:t>
            </a:r>
            <a:r>
              <a:rPr lang="en-CA" sz="2400" dirty="0" err="1" smtClean="0">
                <a:latin typeface="Times New Roman" pitchFamily="18" charset="0"/>
                <a:cs typeface="Times New Roman" pitchFamily="18" charset="0"/>
              </a:rPr>
              <a:t>favor</a:t>
            </a:r>
            <a:r>
              <a:rPr lang="en-CA" sz="2400" dirty="0" smtClean="0">
                <a:latin typeface="Times New Roman" pitchFamily="18" charset="0"/>
                <a:cs typeface="Times New Roman" pitchFamily="18" charset="0"/>
              </a:rPr>
              <a:t> growth of salmonellae and </a:t>
            </a:r>
            <a:r>
              <a:rPr lang="en-CA" sz="2400" dirty="0" err="1" smtClean="0">
                <a:latin typeface="Times New Roman" pitchFamily="18" charset="0"/>
                <a:cs typeface="Times New Roman" pitchFamily="18" charset="0"/>
              </a:rPr>
              <a:t>shigellae</a:t>
            </a:r>
            <a:r>
              <a:rPr lang="en-CA" sz="2400" dirty="0" smtClean="0">
                <a:latin typeface="Times New Roman" pitchFamily="18" charset="0"/>
                <a:cs typeface="Times New Roman" pitchFamily="18" charset="0"/>
              </a:rPr>
              <a:t> over other </a:t>
            </a:r>
            <a:r>
              <a:rPr lang="en-CA" sz="2400" dirty="0" err="1" smtClean="0">
                <a:latin typeface="Times New Roman" pitchFamily="18" charset="0"/>
                <a:cs typeface="Times New Roman" pitchFamily="18" charset="0"/>
              </a:rPr>
              <a:t>Enterobacteriaceae</a:t>
            </a:r>
            <a:r>
              <a:rPr lang="en-CA" sz="2400" dirty="0" smtClean="0">
                <a:latin typeface="Times New Roman" pitchFamily="18" charset="0"/>
                <a:cs typeface="Times New Roman" pitchFamily="18" charset="0"/>
              </a:rPr>
              <a:t>.</a:t>
            </a:r>
          </a:p>
          <a:p>
            <a:endParaRPr lang="en-CA" sz="2400" dirty="0" smtClean="0">
              <a:latin typeface="Times New Roman" pitchFamily="18" charset="0"/>
              <a:cs typeface="Times New Roman" pitchFamily="18" charset="0"/>
            </a:endParaRPr>
          </a:p>
          <a:p>
            <a:r>
              <a:rPr lang="en-CA" sz="2400" dirty="0" smtClean="0">
                <a:latin typeface="Times New Roman" pitchFamily="18" charset="0"/>
                <a:cs typeface="Times New Roman" pitchFamily="18" charset="0"/>
              </a:rPr>
              <a:t>3. Enrichment cultures—The specimen (usually stool) also is put into selenite F or </a:t>
            </a:r>
            <a:r>
              <a:rPr lang="en-CA" sz="2400" dirty="0" err="1" smtClean="0">
                <a:latin typeface="Times New Roman" pitchFamily="18" charset="0"/>
                <a:cs typeface="Times New Roman" pitchFamily="18" charset="0"/>
              </a:rPr>
              <a:t>tetrathionate</a:t>
            </a:r>
            <a:r>
              <a:rPr lang="en-CA" sz="2400" dirty="0" smtClean="0">
                <a:latin typeface="Times New Roman" pitchFamily="18" charset="0"/>
                <a:cs typeface="Times New Roman" pitchFamily="18" charset="0"/>
              </a:rPr>
              <a:t> broth, both of which inhibit replication of normal intestinal bacteria and permit multiplication of salmonellae. After incubation for 1–2 days, this is plated on differential and selective media.</a:t>
            </a:r>
            <a:endParaRPr lang="en-CA" sz="2400" dirty="0">
              <a:latin typeface="Times New Roman" pitchFamily="18" charset="0"/>
              <a:cs typeface="Times New Roman" pitchFamily="18" charset="0"/>
            </a:endParaRPr>
          </a:p>
        </p:txBody>
      </p:sp>
    </p:spTree>
    <p:extLst>
      <p:ext uri="{BB962C8B-B14F-4D97-AF65-F5344CB8AC3E}">
        <p14:creationId xmlns:p14="http://schemas.microsoft.com/office/powerpoint/2010/main" val="3245632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thogens">
  <a:themeElements>
    <a:clrScheme name="Pathogen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thogen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3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3600" b="1" i="0" u="none" strike="noStrike" cap="none" normalizeH="0" baseline="0" smtClean="0">
            <a:ln>
              <a:noFill/>
            </a:ln>
            <a:solidFill>
              <a:schemeClr val="tx1"/>
            </a:solidFill>
            <a:effectLst/>
            <a:latin typeface="Arial" charset="0"/>
          </a:defRPr>
        </a:defPPr>
      </a:lstStyle>
    </a:lnDef>
  </a:objectDefaults>
  <a:extraClrSchemeLst>
    <a:extraClrScheme>
      <a:clrScheme name="Pathogen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athogen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athogen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athogen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athogen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athogen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athogen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Pathogens">
  <a:themeElements>
    <a:clrScheme name="Pathogen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thogen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3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3600" b="1" i="0" u="none" strike="noStrike" cap="none" normalizeH="0" baseline="0" smtClean="0">
            <a:ln>
              <a:noFill/>
            </a:ln>
            <a:solidFill>
              <a:schemeClr val="tx1"/>
            </a:solidFill>
            <a:effectLst/>
            <a:latin typeface="Arial" charset="0"/>
          </a:defRPr>
        </a:defPPr>
      </a:lstStyle>
    </a:lnDef>
  </a:objectDefaults>
  <a:extraClrSchemeLst>
    <a:extraClrScheme>
      <a:clrScheme name="Pathogen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athogen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athogen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athogen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athogen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athogen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athogen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1253</TotalTime>
  <Words>1115</Words>
  <Application>Microsoft Office PowerPoint</Application>
  <PresentationFormat>On-screen Show (4:3)</PresentationFormat>
  <Paragraphs>85</Paragraphs>
  <Slides>18</Slides>
  <Notes>0</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Office Theme</vt:lpstr>
      <vt:lpstr>Pathogens</vt:lpstr>
      <vt:lpstr>1_Pathogens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Nidham</dc:creator>
  <cp:lastModifiedBy>Nidham</cp:lastModifiedBy>
  <cp:revision>26</cp:revision>
  <dcterms:created xsi:type="dcterms:W3CDTF">2018-03-28T14:23:07Z</dcterms:created>
  <dcterms:modified xsi:type="dcterms:W3CDTF">2018-04-14T20:53:39Z</dcterms:modified>
</cp:coreProperties>
</file>